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jpeg" ContentType="image/jpeg"/>
  <Default Extension="rels" ContentType="application/vnd.openxmlformats-package.relationships+xml"/>
  <Default Extension="wmf" ContentType="image/x-wmf"/>
  <Default Extension="xml" ContentType="application/xml"/>
  <Default Extension="xlsx" ContentType="application/vnd.openxmlformats-officedocument.spreadsheetml.sheet"/>
  <Default Extension="mp4" ContentType="video/mp4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Masters/slideMaster1.xml" ContentType="application/vnd.openxmlformats-officedocument.presentationml.slideMaster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3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9"/>
  </p:notesMasterIdLst>
  <p:sldIdLst>
    <p:sldId id="281" r:id="rId2"/>
    <p:sldId id="310" r:id="rId3"/>
    <p:sldId id="303" r:id="rId4"/>
    <p:sldId id="582" r:id="rId5"/>
    <p:sldId id="583" r:id="rId6"/>
    <p:sldId id="319" r:id="rId7"/>
    <p:sldId id="321" r:id="rId8"/>
    <p:sldId id="322" r:id="rId9"/>
    <p:sldId id="323" r:id="rId10"/>
    <p:sldId id="324" r:id="rId11"/>
    <p:sldId id="320" r:id="rId12"/>
    <p:sldId id="325" r:id="rId13"/>
    <p:sldId id="326" r:id="rId14"/>
    <p:sldId id="327" r:id="rId15"/>
    <p:sldId id="328" r:id="rId16"/>
    <p:sldId id="329" r:id="rId17"/>
    <p:sldId id="268" r:id="rId18"/>
    <p:sldId id="269" r:id="rId19"/>
    <p:sldId id="330" r:id="rId20"/>
    <p:sldId id="331" r:id="rId21"/>
    <p:sldId id="333" r:id="rId22"/>
    <p:sldId id="334" r:id="rId23"/>
    <p:sldId id="335" r:id="rId24"/>
    <p:sldId id="336" r:id="rId25"/>
    <p:sldId id="337" r:id="rId26"/>
    <p:sldId id="332" r:id="rId27"/>
    <p:sldId id="338" r:id="rId28"/>
    <p:sldId id="339" r:id="rId29"/>
    <p:sldId id="340" r:id="rId30"/>
    <p:sldId id="341" r:id="rId31"/>
    <p:sldId id="342" r:id="rId32"/>
    <p:sldId id="343" r:id="rId33"/>
    <p:sldId id="344" r:id="rId34"/>
    <p:sldId id="345" r:id="rId35"/>
    <p:sldId id="346" r:id="rId36"/>
    <p:sldId id="347" r:id="rId37"/>
    <p:sldId id="261" r:id="rId3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883" autoAdjust="0"/>
    <p:restoredTop sz="94660"/>
  </p:normalViewPr>
  <p:slideViewPr>
    <p:cSldViewPr>
      <p:cViewPr varScale="1">
        <p:scale>
          <a:sx n="68" d="100"/>
          <a:sy n="68" d="100"/>
        </p:scale>
        <p:origin x="1434" y="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45" Type="http://schemas.openxmlformats.org/officeDocument/2006/relationships/customXml" Target="../customXml/item2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customXml" Target="../customXml/item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customXml" Target="../customXml/item3.xml"/><Relationship Id="rId20" Type="http://schemas.openxmlformats.org/officeDocument/2006/relationships/slide" Target="slides/slide19.xml"/><Relationship Id="rId41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FF0000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Pt>
            <c:idx val="5"/>
            <c:marker>
              <c:symbol val="circle"/>
              <c:size val="5"/>
              <c:spPr>
                <a:solidFill>
                  <a:srgbClr val="00B050"/>
                </a:solidFill>
                <a:ln w="9525">
                  <a:solidFill>
                    <a:schemeClr val="accent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1-9E28-48BD-B0F2-47A36D02CC0F}"/>
              </c:ext>
            </c:extLst>
          </c:dPt>
          <c:dPt>
            <c:idx val="6"/>
            <c:marker>
              <c:symbol val="circle"/>
              <c:size val="5"/>
              <c:spPr>
                <a:solidFill>
                  <a:srgbClr val="00B050"/>
                </a:solidFill>
                <a:ln w="9525">
                  <a:solidFill>
                    <a:schemeClr val="accent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2-9E28-48BD-B0F2-47A36D02CC0F}"/>
              </c:ext>
            </c:extLst>
          </c:dPt>
          <c:dPt>
            <c:idx val="8"/>
            <c:marker>
              <c:symbol val="circle"/>
              <c:size val="5"/>
              <c:spPr>
                <a:solidFill>
                  <a:srgbClr val="00B050"/>
                </a:solidFill>
                <a:ln w="9525">
                  <a:solidFill>
                    <a:schemeClr val="accent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3-9E28-48BD-B0F2-47A36D02CC0F}"/>
              </c:ext>
            </c:extLst>
          </c:dPt>
          <c:dPt>
            <c:idx val="9"/>
            <c:marker>
              <c:symbol val="circle"/>
              <c:size val="5"/>
              <c:spPr>
                <a:noFill/>
                <a:ln w="9525">
                  <a:noFill/>
                </a:ln>
                <a:effectLst/>
              </c:spPr>
            </c:marker>
            <c:bubble3D val="0"/>
            <c:spPr>
              <a:ln w="1905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4-9E28-48BD-B0F2-47A36D02CC0F}"/>
              </c:ext>
            </c:extLst>
          </c:dPt>
          <c:xVal>
            <c:numRef>
              <c:f>Sheet1!$A$2:$A$14</c:f>
              <c:numCache>
                <c:formatCode>General</c:formatCode>
                <c:ptCount val="13"/>
                <c:pt idx="0">
                  <c:v>0.5</c:v>
                </c:pt>
                <c:pt idx="1">
                  <c:v>0.6</c:v>
                </c:pt>
                <c:pt idx="2">
                  <c:v>0.7</c:v>
                </c:pt>
                <c:pt idx="3">
                  <c:v>0.8</c:v>
                </c:pt>
                <c:pt idx="4">
                  <c:v>0.9</c:v>
                </c:pt>
                <c:pt idx="5">
                  <c:v>2</c:v>
                </c:pt>
                <c:pt idx="6">
                  <c:v>2.2999999999999998</c:v>
                </c:pt>
                <c:pt idx="7">
                  <c:v>2.4</c:v>
                </c:pt>
                <c:pt idx="8">
                  <c:v>2.5</c:v>
                </c:pt>
                <c:pt idx="9">
                  <c:v>5</c:v>
                </c:pt>
                <c:pt idx="10">
                  <c:v>6</c:v>
                </c:pt>
                <c:pt idx="11">
                  <c:v>7</c:v>
                </c:pt>
                <c:pt idx="12">
                  <c:v>8</c:v>
                </c:pt>
              </c:numCache>
            </c:numRef>
          </c:xVal>
          <c:yVal>
            <c:numRef>
              <c:f>Sheet1!$B$2:$B$14</c:f>
              <c:numCache>
                <c:formatCode>General</c:formatCode>
                <c:ptCount val="13"/>
                <c:pt idx="0">
                  <c:v>0.25</c:v>
                </c:pt>
                <c:pt idx="1">
                  <c:v>0.36</c:v>
                </c:pt>
                <c:pt idx="2">
                  <c:v>0.48999999999999994</c:v>
                </c:pt>
                <c:pt idx="3">
                  <c:v>0.64000000000000012</c:v>
                </c:pt>
                <c:pt idx="4">
                  <c:v>0.81</c:v>
                </c:pt>
                <c:pt idx="5">
                  <c:v>4</c:v>
                </c:pt>
                <c:pt idx="6">
                  <c:v>5.2899999999999991</c:v>
                </c:pt>
                <c:pt idx="7">
                  <c:v>5.76</c:v>
                </c:pt>
                <c:pt idx="8">
                  <c:v>6.25</c:v>
                </c:pt>
                <c:pt idx="9">
                  <c:v>25</c:v>
                </c:pt>
                <c:pt idx="10">
                  <c:v>36</c:v>
                </c:pt>
                <c:pt idx="11">
                  <c:v>49</c:v>
                </c:pt>
                <c:pt idx="12">
                  <c:v>64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9E28-48BD-B0F2-47A36D02CC0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32450415"/>
        <c:axId val="532455407"/>
      </c:scatterChart>
      <c:valAx>
        <c:axId val="532450415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32455407"/>
        <c:crosses val="autoZero"/>
        <c:crossBetween val="midCat"/>
      </c:valAx>
      <c:valAx>
        <c:axId val="53245540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32450415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51E6DF-7A91-4107-AED2-E3157E99F359}" type="datetimeFigureOut">
              <a:rPr lang="en-IN" smtClean="0"/>
              <a:t>11-10-2021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A19279-D174-4B0F-9E72-C6572B1F313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549655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A19279-D174-4B0F-9E72-C6572B1F3136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775162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A19279-D174-4B0F-9E72-C6572B1F3136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89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DCD44B3-AF5A-405C-B78A-76FAA042647A}" type="slidenum">
              <a:rPr lang="zh-CN" altLang="en-US"/>
              <a:pPr/>
              <a:t>6</a:t>
            </a:fld>
            <a:endParaRPr lang="en-US" altLang="zh-CN"/>
          </a:p>
        </p:txBody>
      </p:sp>
      <p:sp>
        <p:nvSpPr>
          <p:cNvPr id="291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18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367770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D4BF90A-0D1F-4A08-A07D-A1D29BC5468F}" type="slidenum">
              <a:rPr lang="zh-CN" altLang="en-US"/>
              <a:pPr/>
              <a:t>7</a:t>
            </a:fld>
            <a:endParaRPr lang="en-US" altLang="zh-CN"/>
          </a:p>
        </p:txBody>
      </p:sp>
      <p:sp>
        <p:nvSpPr>
          <p:cNvPr id="2928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28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928766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2D3DE1C-073E-4F8E-87E2-77305282D6C9}" type="slidenum">
              <a:rPr lang="zh-CN" altLang="en-US"/>
              <a:pPr/>
              <a:t>8</a:t>
            </a:fld>
            <a:endParaRPr lang="en-US" altLang="zh-CN"/>
          </a:p>
        </p:txBody>
      </p:sp>
      <p:sp>
        <p:nvSpPr>
          <p:cNvPr id="2938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38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505745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E5479DD-6F7E-4EBD-9D32-CFDF435C39A1}" type="slidenum">
              <a:rPr lang="zh-CN" altLang="en-US"/>
              <a:pPr/>
              <a:t>9</a:t>
            </a:fld>
            <a:endParaRPr lang="en-US" altLang="zh-CN"/>
          </a:p>
        </p:txBody>
      </p:sp>
      <p:sp>
        <p:nvSpPr>
          <p:cNvPr id="2949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49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687915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F73FB79-7565-4BF8-AC5D-91F0FB1D9BD2}" type="slidenum">
              <a:rPr lang="zh-CN" altLang="en-US"/>
              <a:pPr/>
              <a:t>10</a:t>
            </a:fld>
            <a:endParaRPr lang="en-US" altLang="zh-CN"/>
          </a:p>
        </p:txBody>
      </p:sp>
      <p:sp>
        <p:nvSpPr>
          <p:cNvPr id="2959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59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25723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286000" y="3124200"/>
            <a:ext cx="6172200" cy="1894362"/>
          </a:xfrm>
        </p:spPr>
        <p:txBody>
          <a:bodyPr/>
          <a:lstStyle>
            <a:lvl1pPr>
              <a:defRPr b="1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286000" y="5003322"/>
            <a:ext cx="6172200" cy="1371600"/>
          </a:xfrm>
        </p:spPr>
        <p:txBody>
          <a:bodyPr/>
          <a:lstStyle>
            <a:lvl1pPr marL="0" indent="0" algn="l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4621" y="1174097"/>
            <a:ext cx="2286000" cy="381000"/>
          </a:xfr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10/11/2021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269" y="4181669"/>
            <a:ext cx="3657600" cy="384048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4" name="Rectangle 13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9" name="Rectangle 18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Straight Connector 17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0" name="Straight Connector 19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2" name="Straight Connector 21"/>
          <p:cNvSpPr>
            <a:spLocks noChangeShapeType="1"/>
          </p:cNvSpPr>
          <p:nvPr/>
        </p:nvSpPr>
        <p:spPr bwMode="auto">
          <a:xfrm>
            <a:off x="9113856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7" name="Rectangle 26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Oval 20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Oval 22"/>
          <p:cNvSpPr/>
          <p:nvPr/>
        </p:nvSpPr>
        <p:spPr bwMode="auto">
          <a:xfrm>
            <a:off x="1309632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4" name="Oval 23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Oval 25"/>
          <p:cNvSpPr/>
          <p:nvPr/>
        </p:nvSpPr>
        <p:spPr bwMode="auto">
          <a:xfrm>
            <a:off x="1664208" y="5788152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5" name="Oval 24"/>
          <p:cNvSpPr/>
          <p:nvPr/>
        </p:nvSpPr>
        <p:spPr>
          <a:xfrm>
            <a:off x="1905000" y="4495800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 bwMode="auto">
          <a:xfrm>
            <a:off x="1325544" y="4928702"/>
            <a:ext cx="609600" cy="517524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167640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87757478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752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1D8BD707-D9CF-40AE-B4C6-C98DA3205C09}" type="datetimeFigureOut">
              <a:rPr lang="en-US" smtClean="0"/>
              <a:pPr/>
              <a:t>10/11/2021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0" y="2895600"/>
            <a:ext cx="6172200" cy="2053590"/>
          </a:xfrm>
        </p:spPr>
        <p:txBody>
          <a:bodyPr/>
          <a:lstStyle>
            <a:lvl1pPr algn="l">
              <a:buNone/>
              <a:defRPr sz="3000" b="1" cap="small" baseline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0" y="5010150"/>
            <a:ext cx="6172200" cy="1371600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3256" y="1170432"/>
            <a:ext cx="2286000" cy="381000"/>
          </a:xfr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10/11/2021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456" y="4178808"/>
            <a:ext cx="3657600" cy="384048"/>
          </a:xfrm>
        </p:spPr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Straight Connector 13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7" name="Straight Connector 16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Rectangle 17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9" name="Oval 18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0" name="Oval 19"/>
          <p:cNvSpPr/>
          <p:nvPr/>
        </p:nvSpPr>
        <p:spPr bwMode="auto">
          <a:xfrm>
            <a:off x="1324704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Oval 20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Oval 21"/>
          <p:cNvSpPr/>
          <p:nvPr/>
        </p:nvSpPr>
        <p:spPr bwMode="auto">
          <a:xfrm>
            <a:off x="1664208" y="5791200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Oval 22"/>
          <p:cNvSpPr/>
          <p:nvPr/>
        </p:nvSpPr>
        <p:spPr bwMode="auto">
          <a:xfrm>
            <a:off x="1879040" y="4479888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Straight Connector 25"/>
          <p:cNvSpPr>
            <a:spLocks noChangeShapeType="1"/>
          </p:cNvSpPr>
          <p:nvPr/>
        </p:nvSpPr>
        <p:spPr bwMode="auto">
          <a:xfrm>
            <a:off x="9097944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>
          <a:xfrm>
            <a:off x="1340616" y="4928702"/>
            <a:ext cx="609600" cy="517524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270248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7543800" cy="1143000"/>
          </a:xfrm>
        </p:spPr>
        <p:txBody>
          <a:bodyPr anchor="b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57200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371975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"/>
          </p:nvPr>
        </p:nvSpPr>
        <p:spPr>
          <a:xfrm>
            <a:off x="4572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3"/>
          </p:nvPr>
        </p:nvSpPr>
        <p:spPr>
          <a:xfrm>
            <a:off x="43434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1D8BD707-D9CF-40AE-B4C6-C98DA3205C09}" type="datetimeFigureOut">
              <a:rPr lang="en-US" smtClean="0"/>
              <a:pPr/>
              <a:t>10/11/2021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5400000">
            <a:off x="3371850" y="3200400"/>
            <a:ext cx="6309360" cy="457200"/>
          </a:xfrm>
        </p:spPr>
        <p:txBody>
          <a:bodyPr anchor="b"/>
          <a:lstStyle>
            <a:lvl1pPr algn="l">
              <a:buNone/>
              <a:defRPr sz="2000" b="1" cap="small" baseline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12280" y="274320"/>
            <a:ext cx="1527048" cy="4983480"/>
          </a:xfrm>
        </p:spPr>
        <p:txBody>
          <a:bodyPr/>
          <a:lstStyle>
            <a:lvl1pPr marL="0" indent="0">
              <a:spcBef>
                <a:spcPts val="400"/>
              </a:spcBef>
              <a:spcAft>
                <a:spcPts val="1000"/>
              </a:spcAft>
              <a:buNone/>
              <a:defRPr sz="12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Oval 13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"/>
          </p:nvPr>
        </p:nvSpPr>
        <p:spPr>
          <a:xfrm>
            <a:off x="304800" y="274320"/>
            <a:ext cx="5638800" cy="6327648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21" name="Date Placeholder 20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1D8BD707-D9CF-40AE-B4C6-C98DA3205C09}" type="datetimeFigureOut">
              <a:rPr lang="en-US" smtClean="0"/>
              <a:pPr/>
              <a:t>10/11/2021</a:t>
            </a:fld>
            <a:endParaRPr 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3" name="Oval 12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5400000">
            <a:off x="3350133" y="3200400"/>
            <a:ext cx="6309360" cy="457200"/>
          </a:xfrm>
        </p:spPr>
        <p:txBody>
          <a:bodyPr anchor="b"/>
          <a:lstStyle>
            <a:lvl1pPr algn="l">
              <a:buNone/>
              <a:defRPr sz="2000" b="1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6172200" cy="6858000"/>
          </a:xfrm>
          <a:solidFill>
            <a:schemeClr val="bg2"/>
          </a:solidFill>
          <a:ln w="1270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buNone/>
              <a:defRPr sz="3200"/>
            </a:lvl1pPr>
          </a:lstStyle>
          <a:p>
            <a:pPr algn="ctr" eaLnBrk="1" latinLnBrk="0" hangingPunct="1">
              <a:buFontTx/>
              <a:buNone/>
            </a:pPr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5798" y="264795"/>
            <a:ext cx="1524000" cy="4956048"/>
          </a:xfrm>
        </p:spPr>
        <p:txBody>
          <a:bodyPr rot="0" spcFirstLastPara="0" vertOverflow="overflow" horzOverflow="overflow" vert="horz" wrap="square" lIns="91440" tIns="45720" rIns="91440" bIns="45720" numCol="1" spcCol="274320" rtlCol="0" fromWordArt="0" anchor="t" anchorCtr="0" forceAA="0" compatLnSpc="1">
            <a:normAutofit/>
          </a:bodyPr>
          <a:lstStyle>
            <a:lvl1pPr marL="0" indent="0">
              <a:spcBef>
                <a:spcPts val="100"/>
              </a:spcBef>
              <a:spcAft>
                <a:spcPts val="400"/>
              </a:spcAft>
              <a:buFontTx/>
              <a:buNone/>
              <a:defRPr sz="12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1" name="Rectangle 10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Straight Connector 11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9" name="Straight Connector 18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0" name="Straight Connector 19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7" name="Date Placeholder 1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1D8BD707-D9CF-40AE-B4C6-C98DA3205C09}" type="datetimeFigureOut">
              <a:rPr lang="en-US" smtClean="0"/>
              <a:pPr/>
              <a:t>10/11/2021</a:t>
            </a:fld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467600" cy="487375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 rot="5400000">
            <a:off x="7589520" y="1081851"/>
            <a:ext cx="2011680" cy="384048"/>
          </a:xfrm>
          <a:prstGeom prst="rect">
            <a:avLst/>
          </a:prstGeom>
        </p:spPr>
        <p:txBody>
          <a:bodyPr vert="horz" anchor="ctr" anchorCtr="0"/>
          <a:lstStyle>
            <a:lvl1pPr algn="r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10/11/2021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 rot="5400000">
            <a:off x="6990186" y="3737240"/>
            <a:ext cx="3200400" cy="365760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76200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Oval 11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8129016" y="5734050"/>
            <a:ext cx="609600" cy="521208"/>
          </a:xfrm>
          <a:prstGeom prst="rect">
            <a:avLst/>
          </a:prstGeom>
        </p:spPr>
        <p:txBody>
          <a:bodyPr vert="horz" anchor="ctr"/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rtl="0" eaLnBrk="1" latinLnBrk="0" hangingPunct="1">
        <a:spcBef>
          <a:spcPct val="0"/>
        </a:spcBef>
        <a:buNone/>
        <a:defRPr kumimoji="0" sz="3000" b="0" kern="1200" cap="sm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0000"/>
        <a:buFont typeface="Wingdings"/>
        <a:buChar char="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182880" algn="l" rtl="0" eaLnBrk="1" latinLnBrk="0" hangingPunct="1">
        <a:spcBef>
          <a:spcPct val="20000"/>
        </a:spcBef>
        <a:buClr>
          <a:schemeClr val="accent2">
            <a:tint val="60000"/>
          </a:schemeClr>
        </a:buClr>
        <a:buSzPct val="68000"/>
        <a:buFont typeface="Wingdings 2"/>
        <a:buChar char="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rtl="0" eaLnBrk="1" latinLnBrk="0" hangingPunct="1">
        <a:spcBef>
          <a:spcPct val="20000"/>
        </a:spcBef>
        <a:buClr>
          <a:schemeClr val="accent1"/>
        </a:buClr>
        <a:buChar char="•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201168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ct val="20000"/>
        </a:spcBef>
        <a:buClr>
          <a:schemeClr val="accent2"/>
        </a:buClr>
        <a:buChar char="•"/>
        <a:defRPr kumimoji="0" sz="1400" kern="1200" cap="small" baseline="0">
          <a:solidFill>
            <a:schemeClr val="tx2"/>
          </a:solidFill>
          <a:latin typeface="+mn-lt"/>
          <a:ea typeface="+mn-ea"/>
          <a:cs typeface="+mn-cs"/>
        </a:defRPr>
      </a:lvl8pPr>
      <a:lvl9pPr marL="256032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Char char="•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wmf"/><Relationship Id="rId4" Type="http://schemas.openxmlformats.org/officeDocument/2006/relationships/oleObject" Target="../embeddings/oleObject1.bin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8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w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wmf"/><Relationship Id="rId2" Type="http://schemas.openxmlformats.org/officeDocument/2006/relationships/oleObject" Target="../embeddings/oleObject3.bin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wmf"/><Relationship Id="rId2" Type="http://schemas.openxmlformats.org/officeDocument/2006/relationships/oleObject" Target="../embeddings/oleObject4.bin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wmf"/><Relationship Id="rId2" Type="http://schemas.openxmlformats.org/officeDocument/2006/relationships/oleObject" Target="../embeddings/oleObject5.bin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85975" y="1600200"/>
            <a:ext cx="6981824" cy="1894362"/>
          </a:xfrm>
        </p:spPr>
        <p:txBody>
          <a:bodyPr>
            <a:noAutofit/>
          </a:bodyPr>
          <a:lstStyle/>
          <a:p>
            <a:pPr algn="ctr"/>
            <a:r>
              <a:rPr lang="en-IN" sz="3600" dirty="0">
                <a:solidFill>
                  <a:srgbClr val="C00000"/>
                </a:solidFill>
                <a:latin typeface="Calibri" pitchFamily="34" charset="0"/>
                <a:cs typeface="Calibri" pitchFamily="34" charset="0"/>
              </a:rPr>
              <a:t>19CSE305: MACHINE LEARNING </a:t>
            </a:r>
            <a:br>
              <a:rPr lang="en-IN" sz="4400" dirty="0">
                <a:solidFill>
                  <a:schemeClr val="accent1">
                    <a:lumMod val="75000"/>
                  </a:schemeClr>
                </a:solidFill>
                <a:latin typeface="Calibri" pitchFamily="34" charset="0"/>
                <a:cs typeface="Calibri" pitchFamily="34" charset="0"/>
              </a:rPr>
            </a:br>
            <a:endParaRPr lang="en-IN" sz="2000" dirty="0">
              <a:solidFill>
                <a:srgbClr val="C00000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4" name="Title 3"/>
          <p:cNvSpPr txBox="1">
            <a:spLocks/>
          </p:cNvSpPr>
          <p:nvPr/>
        </p:nvSpPr>
        <p:spPr>
          <a:xfrm>
            <a:off x="2085975" y="2803009"/>
            <a:ext cx="6886575" cy="947181"/>
          </a:xfrm>
          <a:prstGeom prst="rect">
            <a:avLst/>
          </a:prstGeom>
        </p:spPr>
        <p:txBody>
          <a:bodyPr vert="horz" anchor="b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000" b="1" kern="1200" cap="sm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IN" sz="2800" dirty="0">
              <a:solidFill>
                <a:schemeClr val="tx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8464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Date Placeholder 3"/>
          <p:cNvSpPr>
            <a:spLocks noGrp="1"/>
          </p:cNvSpPr>
          <p:nvPr>
            <p:ph type="dt" sz="half" idx="4294967295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62" name="Slide Number Placeholder 4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295EA8C9-E393-4B14-A570-2107978842F2}" type="slidenum">
              <a:rPr lang="zh-CN" altLang="en-US"/>
              <a:pPr/>
              <a:t>10</a:t>
            </a:fld>
            <a:endParaRPr lang="en-US" altLang="zh-CN"/>
          </a:p>
        </p:txBody>
      </p:sp>
      <p:sp>
        <p:nvSpPr>
          <p:cNvPr id="280586" name="Text Box 10"/>
          <p:cNvSpPr txBox="1">
            <a:spLocks noChangeArrowheads="1"/>
          </p:cNvSpPr>
          <p:nvPr/>
        </p:nvSpPr>
        <p:spPr bwMode="auto">
          <a:xfrm>
            <a:off x="838200" y="1905000"/>
            <a:ext cx="1905000" cy="854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buClr>
                <a:schemeClr val="tx1"/>
              </a:buClr>
            </a:pPr>
            <a:r>
              <a:rPr lang="en-US" altLang="zh-CN" sz="2000">
                <a:ea typeface="宋体" panose="02010600030101010101" pitchFamily="2" charset="-122"/>
              </a:rPr>
              <a:t>denotes +1</a:t>
            </a:r>
          </a:p>
          <a:p>
            <a:pPr algn="ctr">
              <a:spcBef>
                <a:spcPct val="50000"/>
              </a:spcBef>
              <a:buClr>
                <a:schemeClr val="tx1"/>
              </a:buClr>
            </a:pPr>
            <a:r>
              <a:rPr lang="en-US" altLang="zh-CN" sz="2000">
                <a:ea typeface="宋体" panose="02010600030101010101" pitchFamily="2" charset="-122"/>
              </a:rPr>
              <a:t>denotes -1</a:t>
            </a:r>
          </a:p>
        </p:txBody>
      </p:sp>
      <p:sp>
        <p:nvSpPr>
          <p:cNvPr id="280587" name="Oval 11"/>
          <p:cNvSpPr>
            <a:spLocks noChangeAspect="1" noChangeArrowheads="1"/>
          </p:cNvSpPr>
          <p:nvPr/>
        </p:nvSpPr>
        <p:spPr bwMode="auto">
          <a:xfrm rot="4777107">
            <a:off x="915194" y="2056606"/>
            <a:ext cx="58738" cy="6032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0588" name="Oval 12"/>
          <p:cNvSpPr>
            <a:spLocks noChangeAspect="1" noChangeArrowheads="1"/>
          </p:cNvSpPr>
          <p:nvPr/>
        </p:nvSpPr>
        <p:spPr bwMode="auto">
          <a:xfrm rot="5895381">
            <a:off x="915988" y="2513012"/>
            <a:ext cx="50800" cy="5397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0589" name="Line 13"/>
          <p:cNvSpPr>
            <a:spLocks noChangeShapeType="1"/>
          </p:cNvSpPr>
          <p:nvPr/>
        </p:nvSpPr>
        <p:spPr bwMode="auto">
          <a:xfrm>
            <a:off x="2590800" y="2209800"/>
            <a:ext cx="0" cy="3505200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80590" name="Line 14"/>
          <p:cNvSpPr>
            <a:spLocks noChangeShapeType="1"/>
          </p:cNvSpPr>
          <p:nvPr/>
        </p:nvSpPr>
        <p:spPr bwMode="auto">
          <a:xfrm flipV="1">
            <a:off x="2438400" y="5562600"/>
            <a:ext cx="3657600" cy="0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280591" name="Oval 15"/>
          <p:cNvSpPr>
            <a:spLocks noChangeAspect="1" noChangeArrowheads="1"/>
          </p:cNvSpPr>
          <p:nvPr/>
        </p:nvSpPr>
        <p:spPr bwMode="auto">
          <a:xfrm>
            <a:off x="3717925" y="5032375"/>
            <a:ext cx="60325" cy="476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0592" name="Oval 16"/>
          <p:cNvSpPr>
            <a:spLocks noChangeAspect="1" noChangeArrowheads="1"/>
          </p:cNvSpPr>
          <p:nvPr/>
        </p:nvSpPr>
        <p:spPr bwMode="auto">
          <a:xfrm>
            <a:off x="2486025" y="3903663"/>
            <a:ext cx="60325" cy="4762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0593" name="Oval 17"/>
          <p:cNvSpPr>
            <a:spLocks noChangeAspect="1" noChangeArrowheads="1"/>
          </p:cNvSpPr>
          <p:nvPr/>
        </p:nvSpPr>
        <p:spPr bwMode="auto">
          <a:xfrm>
            <a:off x="4340225" y="2814638"/>
            <a:ext cx="60325" cy="4762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0594" name="Oval 18"/>
          <p:cNvSpPr>
            <a:spLocks noChangeAspect="1" noChangeArrowheads="1"/>
          </p:cNvSpPr>
          <p:nvPr/>
        </p:nvSpPr>
        <p:spPr bwMode="auto">
          <a:xfrm>
            <a:off x="4403725" y="3635375"/>
            <a:ext cx="60325" cy="476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0595" name="Oval 19"/>
          <p:cNvSpPr>
            <a:spLocks noChangeAspect="1" noChangeArrowheads="1"/>
          </p:cNvSpPr>
          <p:nvPr/>
        </p:nvSpPr>
        <p:spPr bwMode="auto">
          <a:xfrm>
            <a:off x="3409950" y="2663825"/>
            <a:ext cx="60325" cy="508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0596" name="Oval 20"/>
          <p:cNvSpPr>
            <a:spLocks noChangeAspect="1" noChangeArrowheads="1"/>
          </p:cNvSpPr>
          <p:nvPr/>
        </p:nvSpPr>
        <p:spPr bwMode="auto">
          <a:xfrm>
            <a:off x="3886200" y="3733800"/>
            <a:ext cx="53975" cy="4762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0597" name="Oval 21"/>
          <p:cNvSpPr>
            <a:spLocks noChangeAspect="1" noChangeArrowheads="1"/>
          </p:cNvSpPr>
          <p:nvPr/>
        </p:nvSpPr>
        <p:spPr bwMode="auto">
          <a:xfrm>
            <a:off x="3048000" y="3124200"/>
            <a:ext cx="60325" cy="58738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0598" name="Oval 22"/>
          <p:cNvSpPr>
            <a:spLocks noChangeAspect="1" noChangeArrowheads="1"/>
          </p:cNvSpPr>
          <p:nvPr/>
        </p:nvSpPr>
        <p:spPr bwMode="auto">
          <a:xfrm>
            <a:off x="5105400" y="4114800"/>
            <a:ext cx="60325" cy="508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0599" name="Oval 23"/>
          <p:cNvSpPr>
            <a:spLocks noChangeAspect="1" noChangeArrowheads="1"/>
          </p:cNvSpPr>
          <p:nvPr/>
        </p:nvSpPr>
        <p:spPr bwMode="auto">
          <a:xfrm rot="-1118274">
            <a:off x="3887788" y="4443413"/>
            <a:ext cx="53975" cy="476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0600" name="Oval 24"/>
          <p:cNvSpPr>
            <a:spLocks noChangeAspect="1" noChangeArrowheads="1"/>
          </p:cNvSpPr>
          <p:nvPr/>
        </p:nvSpPr>
        <p:spPr bwMode="auto">
          <a:xfrm rot="-1118274">
            <a:off x="6003925" y="3228975"/>
            <a:ext cx="60325" cy="508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0601" name="Oval 25"/>
          <p:cNvSpPr>
            <a:spLocks noChangeAspect="1" noChangeArrowheads="1"/>
          </p:cNvSpPr>
          <p:nvPr/>
        </p:nvSpPr>
        <p:spPr bwMode="auto">
          <a:xfrm rot="-1118274">
            <a:off x="5295900" y="4545013"/>
            <a:ext cx="60325" cy="508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0602" name="Oval 26"/>
          <p:cNvSpPr>
            <a:spLocks noChangeAspect="1" noChangeArrowheads="1"/>
          </p:cNvSpPr>
          <p:nvPr/>
        </p:nvSpPr>
        <p:spPr bwMode="auto">
          <a:xfrm rot="-1118274">
            <a:off x="3124200" y="2667000"/>
            <a:ext cx="60325" cy="508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0603" name="Oval 27"/>
          <p:cNvSpPr>
            <a:spLocks noChangeAspect="1" noChangeArrowheads="1"/>
          </p:cNvSpPr>
          <p:nvPr/>
        </p:nvSpPr>
        <p:spPr bwMode="auto">
          <a:xfrm rot="-1118274">
            <a:off x="4711700" y="3584575"/>
            <a:ext cx="60325" cy="508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0604" name="Oval 28"/>
          <p:cNvSpPr>
            <a:spLocks noChangeAspect="1" noChangeArrowheads="1"/>
          </p:cNvSpPr>
          <p:nvPr/>
        </p:nvSpPr>
        <p:spPr bwMode="auto">
          <a:xfrm rot="-1118274">
            <a:off x="5867400" y="4495800"/>
            <a:ext cx="60325" cy="476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0605" name="Oval 29"/>
          <p:cNvSpPr>
            <a:spLocks noChangeAspect="1" noChangeArrowheads="1"/>
          </p:cNvSpPr>
          <p:nvPr/>
        </p:nvSpPr>
        <p:spPr bwMode="auto">
          <a:xfrm rot="-1118274">
            <a:off x="3114675" y="3640138"/>
            <a:ext cx="60325" cy="4762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0606" name="Oval 30"/>
          <p:cNvSpPr>
            <a:spLocks noChangeAspect="1" noChangeArrowheads="1"/>
          </p:cNvSpPr>
          <p:nvPr/>
        </p:nvSpPr>
        <p:spPr bwMode="auto">
          <a:xfrm rot="5895381">
            <a:off x="3867150" y="3057525"/>
            <a:ext cx="47625" cy="5397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0607" name="Oval 31"/>
          <p:cNvSpPr>
            <a:spLocks noChangeAspect="1" noChangeArrowheads="1"/>
          </p:cNvSpPr>
          <p:nvPr/>
        </p:nvSpPr>
        <p:spPr bwMode="auto">
          <a:xfrm rot="5895381">
            <a:off x="4136231" y="5242719"/>
            <a:ext cx="55563" cy="603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0608" name="Oval 32"/>
          <p:cNvSpPr>
            <a:spLocks noChangeAspect="1" noChangeArrowheads="1"/>
          </p:cNvSpPr>
          <p:nvPr/>
        </p:nvSpPr>
        <p:spPr bwMode="auto">
          <a:xfrm rot="5895381">
            <a:off x="3114675" y="4098925"/>
            <a:ext cx="47625" cy="6032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0609" name="Oval 33"/>
          <p:cNvSpPr>
            <a:spLocks noChangeAspect="1" noChangeArrowheads="1"/>
          </p:cNvSpPr>
          <p:nvPr/>
        </p:nvSpPr>
        <p:spPr bwMode="auto">
          <a:xfrm rot="5895381">
            <a:off x="4343400" y="2393950"/>
            <a:ext cx="47625" cy="5397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0610" name="Oval 34"/>
          <p:cNvSpPr>
            <a:spLocks noChangeAspect="1" noChangeArrowheads="1"/>
          </p:cNvSpPr>
          <p:nvPr/>
        </p:nvSpPr>
        <p:spPr bwMode="auto">
          <a:xfrm rot="5895381">
            <a:off x="5304632" y="4144169"/>
            <a:ext cx="58737" cy="603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0611" name="Oval 35"/>
          <p:cNvSpPr>
            <a:spLocks noChangeAspect="1" noChangeArrowheads="1"/>
          </p:cNvSpPr>
          <p:nvPr/>
        </p:nvSpPr>
        <p:spPr bwMode="auto">
          <a:xfrm rot="5895381">
            <a:off x="4370388" y="4079875"/>
            <a:ext cx="47625" cy="5397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0612" name="Oval 36"/>
          <p:cNvSpPr>
            <a:spLocks noChangeAspect="1" noChangeArrowheads="1"/>
          </p:cNvSpPr>
          <p:nvPr/>
        </p:nvSpPr>
        <p:spPr bwMode="auto">
          <a:xfrm rot="5895381">
            <a:off x="5619750" y="3365500"/>
            <a:ext cx="47625" cy="5397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0613" name="Oval 37"/>
          <p:cNvSpPr>
            <a:spLocks noChangeAspect="1" noChangeArrowheads="1"/>
          </p:cNvSpPr>
          <p:nvPr/>
        </p:nvSpPr>
        <p:spPr bwMode="auto">
          <a:xfrm rot="5895381">
            <a:off x="3087688" y="2346325"/>
            <a:ext cx="47625" cy="6032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0614" name="Oval 38"/>
          <p:cNvSpPr>
            <a:spLocks noChangeAspect="1" noChangeArrowheads="1"/>
          </p:cNvSpPr>
          <p:nvPr/>
        </p:nvSpPr>
        <p:spPr bwMode="auto">
          <a:xfrm rot="5895381">
            <a:off x="5260975" y="3273425"/>
            <a:ext cx="47625" cy="5397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0615" name="Oval 39"/>
          <p:cNvSpPr>
            <a:spLocks noChangeAspect="1" noChangeArrowheads="1"/>
          </p:cNvSpPr>
          <p:nvPr/>
        </p:nvSpPr>
        <p:spPr bwMode="auto">
          <a:xfrm rot="5895381">
            <a:off x="5117307" y="4718844"/>
            <a:ext cx="58737" cy="5397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0616" name="Oval 40"/>
          <p:cNvSpPr>
            <a:spLocks noChangeAspect="1" noChangeArrowheads="1"/>
          </p:cNvSpPr>
          <p:nvPr/>
        </p:nvSpPr>
        <p:spPr bwMode="auto">
          <a:xfrm rot="4777107">
            <a:off x="3498057" y="3534569"/>
            <a:ext cx="58737" cy="6032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0617" name="Oval 41"/>
          <p:cNvSpPr>
            <a:spLocks noChangeAspect="1" noChangeArrowheads="1"/>
          </p:cNvSpPr>
          <p:nvPr/>
        </p:nvSpPr>
        <p:spPr bwMode="auto">
          <a:xfrm rot="4777107">
            <a:off x="4651375" y="5254625"/>
            <a:ext cx="47625" cy="5397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0618" name="Oval 42"/>
          <p:cNvSpPr>
            <a:spLocks noChangeAspect="1" noChangeArrowheads="1"/>
          </p:cNvSpPr>
          <p:nvPr/>
        </p:nvSpPr>
        <p:spPr bwMode="auto">
          <a:xfrm rot="4777107">
            <a:off x="4346575" y="4873625"/>
            <a:ext cx="47625" cy="5397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0619" name="Oval 43"/>
          <p:cNvSpPr>
            <a:spLocks noChangeAspect="1" noChangeArrowheads="1"/>
          </p:cNvSpPr>
          <p:nvPr/>
        </p:nvSpPr>
        <p:spPr bwMode="auto">
          <a:xfrm rot="4777107">
            <a:off x="2817019" y="3736181"/>
            <a:ext cx="58738" cy="5397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0620" name="Oval 44"/>
          <p:cNvSpPr>
            <a:spLocks noChangeAspect="1" noChangeArrowheads="1"/>
          </p:cNvSpPr>
          <p:nvPr/>
        </p:nvSpPr>
        <p:spPr bwMode="auto">
          <a:xfrm rot="4777107">
            <a:off x="3713163" y="2776537"/>
            <a:ext cx="50800" cy="5397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0621" name="Oval 45"/>
          <p:cNvSpPr>
            <a:spLocks noChangeAspect="1" noChangeArrowheads="1"/>
          </p:cNvSpPr>
          <p:nvPr/>
        </p:nvSpPr>
        <p:spPr bwMode="auto">
          <a:xfrm rot="4777107">
            <a:off x="4356101" y="4364037"/>
            <a:ext cx="50800" cy="603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0622" name="Oval 46"/>
          <p:cNvSpPr>
            <a:spLocks noChangeAspect="1" noChangeArrowheads="1"/>
          </p:cNvSpPr>
          <p:nvPr/>
        </p:nvSpPr>
        <p:spPr bwMode="auto">
          <a:xfrm rot="4777107">
            <a:off x="2504282" y="3082131"/>
            <a:ext cx="58738" cy="6032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0623" name="Oval 47"/>
          <p:cNvSpPr>
            <a:spLocks noChangeAspect="1" noChangeArrowheads="1"/>
          </p:cNvSpPr>
          <p:nvPr/>
        </p:nvSpPr>
        <p:spPr bwMode="auto">
          <a:xfrm rot="4777107">
            <a:off x="3937794" y="5049044"/>
            <a:ext cx="55563" cy="603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0624" name="Oval 48"/>
          <p:cNvSpPr>
            <a:spLocks noChangeAspect="1" noChangeArrowheads="1"/>
          </p:cNvSpPr>
          <p:nvPr/>
        </p:nvSpPr>
        <p:spPr bwMode="auto">
          <a:xfrm rot="4777107">
            <a:off x="5303838" y="4756150"/>
            <a:ext cx="50800" cy="603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0626" name="Line 50"/>
          <p:cNvSpPr>
            <a:spLocks noChangeShapeType="1"/>
          </p:cNvSpPr>
          <p:nvPr/>
        </p:nvSpPr>
        <p:spPr bwMode="auto">
          <a:xfrm flipV="1">
            <a:off x="3429000" y="1676400"/>
            <a:ext cx="1447800" cy="4038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280627" name="Text Box 51"/>
          <p:cNvSpPr txBox="1">
            <a:spLocks noChangeArrowheads="1"/>
          </p:cNvSpPr>
          <p:nvPr/>
        </p:nvSpPr>
        <p:spPr bwMode="auto">
          <a:xfrm>
            <a:off x="6248400" y="3200400"/>
            <a:ext cx="2438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fol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>
                <a:schemeClr val="tx1"/>
              </a:buClr>
            </a:pPr>
            <a:endParaRPr lang="zh-CN" altLang="en-US" sz="2000">
              <a:ea typeface="宋体" panose="02010600030101010101" pitchFamily="2" charset="-122"/>
            </a:endParaRPr>
          </a:p>
        </p:txBody>
      </p:sp>
      <p:sp>
        <p:nvSpPr>
          <p:cNvPr id="280628" name="Text Box 52"/>
          <p:cNvSpPr txBox="1">
            <a:spLocks noChangeArrowheads="1"/>
          </p:cNvSpPr>
          <p:nvPr/>
        </p:nvSpPr>
        <p:spPr bwMode="auto">
          <a:xfrm>
            <a:off x="6400800" y="3352800"/>
            <a:ext cx="2209800" cy="1631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fol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>
                <a:schemeClr val="tx1"/>
              </a:buClr>
            </a:pPr>
            <a:r>
              <a:rPr lang="en-US" altLang="zh-CN" sz="2000" dirty="0"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Any of these would be fine..</a:t>
            </a:r>
          </a:p>
          <a:p>
            <a:pPr>
              <a:spcBef>
                <a:spcPct val="50000"/>
              </a:spcBef>
              <a:buClr>
                <a:schemeClr val="tx1"/>
              </a:buClr>
            </a:pPr>
            <a:endParaRPr lang="en-US" altLang="zh-CN" sz="2000" dirty="0">
              <a:latin typeface="Calibri" panose="020F0502020204030204" pitchFamily="34" charset="0"/>
              <a:ea typeface="宋体" panose="02010600030101010101" pitchFamily="2" charset="-122"/>
              <a:cs typeface="Calibri" panose="020F0502020204030204" pitchFamily="34" charset="0"/>
            </a:endParaRPr>
          </a:p>
          <a:p>
            <a:pPr>
              <a:spcBef>
                <a:spcPct val="50000"/>
              </a:spcBef>
              <a:buClr>
                <a:schemeClr val="tx1"/>
              </a:buClr>
            </a:pPr>
            <a:r>
              <a:rPr lang="en-US" altLang="zh-CN" sz="2000" dirty="0"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..but which is best?</a:t>
            </a:r>
          </a:p>
        </p:txBody>
      </p:sp>
      <p:sp>
        <p:nvSpPr>
          <p:cNvPr id="280629" name="Line 53"/>
          <p:cNvSpPr>
            <a:spLocks noChangeShapeType="1"/>
          </p:cNvSpPr>
          <p:nvPr/>
        </p:nvSpPr>
        <p:spPr bwMode="auto">
          <a:xfrm flipV="1">
            <a:off x="2286000" y="2362200"/>
            <a:ext cx="4038600" cy="2590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280630" name="Line 54"/>
          <p:cNvSpPr>
            <a:spLocks noChangeShapeType="1"/>
          </p:cNvSpPr>
          <p:nvPr/>
        </p:nvSpPr>
        <p:spPr bwMode="auto">
          <a:xfrm flipV="1">
            <a:off x="2590800" y="2209800"/>
            <a:ext cx="3124200" cy="3048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280631" name="Line 55"/>
          <p:cNvSpPr>
            <a:spLocks noChangeShapeType="1"/>
          </p:cNvSpPr>
          <p:nvPr/>
        </p:nvSpPr>
        <p:spPr bwMode="auto">
          <a:xfrm flipV="1">
            <a:off x="2057400" y="2438400"/>
            <a:ext cx="4800600" cy="2209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280632" name="Line 56"/>
          <p:cNvSpPr>
            <a:spLocks noChangeShapeType="1"/>
          </p:cNvSpPr>
          <p:nvPr/>
        </p:nvSpPr>
        <p:spPr bwMode="auto">
          <a:xfrm flipV="1">
            <a:off x="2438400" y="2209800"/>
            <a:ext cx="3810000" cy="2819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280633" name="Line 57"/>
          <p:cNvSpPr>
            <a:spLocks noChangeShapeType="1"/>
          </p:cNvSpPr>
          <p:nvPr/>
        </p:nvSpPr>
        <p:spPr bwMode="auto">
          <a:xfrm flipV="1">
            <a:off x="2362200" y="1905000"/>
            <a:ext cx="3886200" cy="3352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280634" name="Line 58"/>
          <p:cNvSpPr>
            <a:spLocks noChangeShapeType="1"/>
          </p:cNvSpPr>
          <p:nvPr/>
        </p:nvSpPr>
        <p:spPr bwMode="auto">
          <a:xfrm flipV="1">
            <a:off x="2590800" y="1752600"/>
            <a:ext cx="3429000" cy="3352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280635" name="Line 59"/>
          <p:cNvSpPr>
            <a:spLocks noChangeShapeType="1"/>
          </p:cNvSpPr>
          <p:nvPr/>
        </p:nvSpPr>
        <p:spPr bwMode="auto">
          <a:xfrm flipV="1">
            <a:off x="2819400" y="2133600"/>
            <a:ext cx="2743200" cy="3505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280636" name="Line 60"/>
          <p:cNvSpPr>
            <a:spLocks noChangeShapeType="1"/>
          </p:cNvSpPr>
          <p:nvPr/>
        </p:nvSpPr>
        <p:spPr bwMode="auto">
          <a:xfrm flipV="1">
            <a:off x="2362200" y="2209800"/>
            <a:ext cx="4114800" cy="2819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64" name="object 2"/>
          <p:cNvSpPr txBox="1">
            <a:spLocks/>
          </p:cNvSpPr>
          <p:nvPr/>
        </p:nvSpPr>
        <p:spPr>
          <a:xfrm>
            <a:off x="609600" y="228600"/>
            <a:ext cx="7467600" cy="47384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000" b="0" kern="1200" cap="sm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algn="ctr">
              <a:spcBef>
                <a:spcPts val="95"/>
              </a:spcBef>
            </a:pPr>
            <a:r>
              <a:rPr lang="en-US" b="1" spc="-5" dirty="0">
                <a:solidFill>
                  <a:srgbClr val="C00000"/>
                </a:solidFill>
              </a:rPr>
              <a:t>Support Vector Machine (SVM)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85800" y="6019800"/>
            <a:ext cx="6781800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Select the hyperplane with maximum 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MARGIN</a:t>
            </a:r>
          </a:p>
        </p:txBody>
      </p:sp>
    </p:spTree>
    <p:extLst>
      <p:ext uri="{BB962C8B-B14F-4D97-AF65-F5344CB8AC3E}">
        <p14:creationId xmlns:p14="http://schemas.microsoft.com/office/powerpoint/2010/main" val="221466643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49" y="1066800"/>
            <a:ext cx="8277225" cy="9525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438400" y="2526268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Obese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858000" y="2518330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Not Obese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3497262"/>
            <a:ext cx="8620125" cy="3057525"/>
          </a:xfrm>
          <a:prstGeom prst="rect">
            <a:avLst/>
          </a:prstGeom>
        </p:spPr>
      </p:pic>
      <p:sp>
        <p:nvSpPr>
          <p:cNvPr id="9" name="object 2"/>
          <p:cNvSpPr txBox="1">
            <a:spLocks/>
          </p:cNvSpPr>
          <p:nvPr/>
        </p:nvSpPr>
        <p:spPr>
          <a:xfrm>
            <a:off x="609600" y="228600"/>
            <a:ext cx="7467600" cy="47384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000" b="0" kern="1200" cap="sm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algn="ctr">
              <a:spcBef>
                <a:spcPts val="95"/>
              </a:spcBef>
            </a:pPr>
            <a:r>
              <a:rPr lang="en-US" b="1" spc="-5" dirty="0">
                <a:solidFill>
                  <a:srgbClr val="C00000"/>
                </a:solidFill>
              </a:rPr>
              <a:t>Maximal margin classifier</a:t>
            </a:r>
          </a:p>
        </p:txBody>
      </p:sp>
    </p:spTree>
    <p:extLst>
      <p:ext uri="{BB962C8B-B14F-4D97-AF65-F5344CB8AC3E}">
        <p14:creationId xmlns:p14="http://schemas.microsoft.com/office/powerpoint/2010/main" val="2945759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71164"/>
          <a:stretch/>
        </p:blipFill>
        <p:spPr>
          <a:xfrm>
            <a:off x="228600" y="762000"/>
            <a:ext cx="8582025" cy="10382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43000" y="1905000"/>
            <a:ext cx="586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New observation with less mass than the threshold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2819400"/>
            <a:ext cx="8591550" cy="3543300"/>
          </a:xfrm>
          <a:prstGeom prst="rect">
            <a:avLst/>
          </a:prstGeom>
        </p:spPr>
      </p:pic>
      <p:sp>
        <p:nvSpPr>
          <p:cNvPr id="8" name="object 2"/>
          <p:cNvSpPr txBox="1">
            <a:spLocks/>
          </p:cNvSpPr>
          <p:nvPr/>
        </p:nvSpPr>
        <p:spPr>
          <a:xfrm>
            <a:off x="609600" y="228600"/>
            <a:ext cx="7467600" cy="47384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000" b="0" kern="1200" cap="sm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algn="ctr">
              <a:spcBef>
                <a:spcPts val="95"/>
              </a:spcBef>
            </a:pPr>
            <a:r>
              <a:rPr lang="en-US" b="1" spc="-5" dirty="0">
                <a:solidFill>
                  <a:srgbClr val="C00000"/>
                </a:solidFill>
              </a:rPr>
              <a:t>Maximal margin classifier</a:t>
            </a:r>
          </a:p>
        </p:txBody>
      </p:sp>
    </p:spTree>
    <p:extLst>
      <p:ext uri="{BB962C8B-B14F-4D97-AF65-F5344CB8AC3E}">
        <p14:creationId xmlns:p14="http://schemas.microsoft.com/office/powerpoint/2010/main" val="1717850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066800"/>
            <a:ext cx="8115300" cy="7715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43000" y="1905000"/>
            <a:ext cx="586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New observation with more mass than the threshold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987" y="3200400"/>
            <a:ext cx="8315325" cy="2971800"/>
          </a:xfrm>
          <a:prstGeom prst="rect">
            <a:avLst/>
          </a:prstGeom>
        </p:spPr>
      </p:pic>
      <p:sp>
        <p:nvSpPr>
          <p:cNvPr id="8" name="object 2"/>
          <p:cNvSpPr txBox="1">
            <a:spLocks/>
          </p:cNvSpPr>
          <p:nvPr/>
        </p:nvSpPr>
        <p:spPr>
          <a:xfrm>
            <a:off x="609600" y="228600"/>
            <a:ext cx="7467600" cy="47384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000" b="0" kern="1200" cap="sm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algn="ctr">
              <a:spcBef>
                <a:spcPts val="95"/>
              </a:spcBef>
            </a:pPr>
            <a:r>
              <a:rPr lang="en-US" b="1" spc="-5" dirty="0">
                <a:solidFill>
                  <a:srgbClr val="C00000"/>
                </a:solidFill>
              </a:rPr>
              <a:t>Maximal margin classifier</a:t>
            </a:r>
          </a:p>
        </p:txBody>
      </p:sp>
    </p:spTree>
    <p:extLst>
      <p:ext uri="{BB962C8B-B14F-4D97-AF65-F5344CB8AC3E}">
        <p14:creationId xmlns:p14="http://schemas.microsoft.com/office/powerpoint/2010/main" val="3731038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457200"/>
            <a:ext cx="8334375" cy="1371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71600" y="2133600"/>
            <a:ext cx="541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Threshold not good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762" y="3657600"/>
            <a:ext cx="7867650" cy="117157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086225" y="4857750"/>
            <a:ext cx="541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New threshold: Midpoint</a:t>
            </a:r>
          </a:p>
        </p:txBody>
      </p:sp>
    </p:spTree>
    <p:extLst>
      <p:ext uri="{BB962C8B-B14F-4D97-AF65-F5344CB8AC3E}">
        <p14:creationId xmlns:p14="http://schemas.microsoft.com/office/powerpoint/2010/main" val="3956806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2807732"/>
            <a:ext cx="7867650" cy="11715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275" y="1905000"/>
            <a:ext cx="8448675" cy="3371850"/>
          </a:xfrm>
          <a:prstGeom prst="rect">
            <a:avLst/>
          </a:prstGeom>
        </p:spPr>
      </p:pic>
      <p:sp>
        <p:nvSpPr>
          <p:cNvPr id="9" name="object 2"/>
          <p:cNvSpPr txBox="1">
            <a:spLocks/>
          </p:cNvSpPr>
          <p:nvPr/>
        </p:nvSpPr>
        <p:spPr>
          <a:xfrm>
            <a:off x="609600" y="228600"/>
            <a:ext cx="7467600" cy="47384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000" b="0" kern="1200" cap="sm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algn="ctr">
              <a:spcBef>
                <a:spcPts val="95"/>
              </a:spcBef>
            </a:pPr>
            <a:r>
              <a:rPr lang="en-US" b="1" spc="-5" dirty="0">
                <a:solidFill>
                  <a:srgbClr val="C00000"/>
                </a:solidFill>
              </a:rPr>
              <a:t>Maximal margin classifier</a:t>
            </a:r>
          </a:p>
        </p:txBody>
      </p:sp>
    </p:spTree>
    <p:extLst>
      <p:ext uri="{BB962C8B-B14F-4D97-AF65-F5344CB8AC3E}">
        <p14:creationId xmlns:p14="http://schemas.microsoft.com/office/powerpoint/2010/main" val="7811689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174" y="702448"/>
            <a:ext cx="8105775" cy="18573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81200"/>
            <a:ext cx="8420100" cy="215265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66700" y="4124325"/>
            <a:ext cx="8534259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Maximal margin classifier: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When we use </a:t>
            </a: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threshold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that gives maximum margin </a:t>
            </a:r>
          </a:p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for classification </a:t>
            </a:r>
          </a:p>
          <a:p>
            <a:pPr marL="914400" indent="-342900">
              <a:buFont typeface="Wingdings" panose="05000000000000000000" pitchFamily="2" charset="2"/>
              <a:buChar char="v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Very sensitive to outliers in the training dataset</a:t>
            </a:r>
          </a:p>
        </p:txBody>
      </p:sp>
      <p:sp>
        <p:nvSpPr>
          <p:cNvPr id="7" name="Rectangle 6"/>
          <p:cNvSpPr/>
          <p:nvPr/>
        </p:nvSpPr>
        <p:spPr>
          <a:xfrm>
            <a:off x="838200" y="5536821"/>
            <a:ext cx="2438399" cy="70788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Solution: Allow Miss classifications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024312" y="5552835"/>
            <a:ext cx="1628775" cy="70788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Soft Margin</a:t>
            </a:r>
          </a:p>
          <a:p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Classifier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153149" y="5569089"/>
            <a:ext cx="2209800" cy="70788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Support Vector Classifier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object 2"/>
          <p:cNvSpPr txBox="1">
            <a:spLocks noGrp="1"/>
          </p:cNvSpPr>
          <p:nvPr>
            <p:ph type="title"/>
          </p:nvPr>
        </p:nvSpPr>
        <p:spPr>
          <a:xfrm>
            <a:off x="457200" y="152400"/>
            <a:ext cx="7467600" cy="47384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000" b="0" kern="1200" cap="sm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algn="ctr">
              <a:spcBef>
                <a:spcPts val="95"/>
              </a:spcBef>
            </a:pPr>
            <a:r>
              <a:rPr lang="en-US" b="1" spc="-5" dirty="0">
                <a:solidFill>
                  <a:srgbClr val="C00000"/>
                </a:solidFill>
              </a:rPr>
              <a:t>Support Vector Classifier</a:t>
            </a:r>
          </a:p>
        </p:txBody>
      </p:sp>
    </p:spTree>
    <p:extLst>
      <p:ext uri="{BB962C8B-B14F-4D97-AF65-F5344CB8AC3E}">
        <p14:creationId xmlns:p14="http://schemas.microsoft.com/office/powerpoint/2010/main" val="3288873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8" grpId="0" animBg="1"/>
      <p:bldP spid="1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Soft Margi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4500"/>
            </a:lvl1pPr>
          </a:lstStyle>
          <a:p>
            <a:r>
              <a:rPr dirty="0">
                <a:solidFill>
                  <a:schemeClr val="tx1"/>
                </a:solidFill>
              </a:rPr>
              <a:t>Soft Margin</a:t>
            </a:r>
          </a:p>
        </p:txBody>
      </p:sp>
      <p:sp>
        <p:nvSpPr>
          <p:cNvPr id="435" name="Soft Margin : When allow misclassifications, the distance between the training data and the threshold is called Soft Margin.…"/>
          <p:cNvSpPr txBox="1"/>
          <p:nvPr/>
        </p:nvSpPr>
        <p:spPr>
          <a:xfrm>
            <a:off x="594844" y="1794565"/>
            <a:ext cx="7879430" cy="31683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2146" rIns="32146">
            <a:spAutoFit/>
          </a:bodyPr>
          <a:lstStyle/>
          <a:p>
            <a:pPr marL="482186" indent="-482186" defTabSz="642915">
              <a:lnSpc>
                <a:spcPct val="140000"/>
              </a:lnSpc>
              <a:spcBef>
                <a:spcPts val="422"/>
              </a:spcBef>
              <a:buSzPct val="100000"/>
              <a:buChar char="•"/>
              <a:defRPr sz="3400" b="0">
                <a:solidFill>
                  <a:srgbClr val="00CC00"/>
                </a:solidFill>
                <a:latin typeface="Tahoma"/>
                <a:ea typeface="Tahoma"/>
                <a:cs typeface="Tahoma"/>
                <a:sym typeface="Tahoma"/>
              </a:defRPr>
            </a:pPr>
            <a:r>
              <a:rPr sz="2391" dirty="0">
                <a:latin typeface="Calibri" panose="020F0502020204030204" pitchFamily="34" charset="0"/>
                <a:cs typeface="Calibri" panose="020F0502020204030204" pitchFamily="34" charset="0"/>
              </a:rPr>
              <a:t>Soft Margin : </a:t>
            </a:r>
            <a:r>
              <a:rPr sz="239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When allow misclassifications, the distance between the training data and the threshold is called Soft Margin.</a:t>
            </a:r>
          </a:p>
          <a:p>
            <a:pPr marL="482186" indent="-482186" defTabSz="642915">
              <a:lnSpc>
                <a:spcPct val="140000"/>
              </a:lnSpc>
              <a:spcBef>
                <a:spcPts val="422"/>
              </a:spcBef>
              <a:buSzPct val="100000"/>
              <a:buChar char="•"/>
              <a:defRPr sz="3400" b="0">
                <a:solidFill>
                  <a:srgbClr val="00CC00"/>
                </a:solidFill>
                <a:latin typeface="Tahoma"/>
                <a:ea typeface="Tahoma"/>
                <a:cs typeface="Tahoma"/>
                <a:sym typeface="Tahoma"/>
              </a:defRPr>
            </a:pPr>
            <a:r>
              <a:rPr sz="239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When soft margin is used as a threshold for the classification, then it is known as “</a:t>
            </a:r>
            <a:r>
              <a:rPr sz="2391" dirty="0">
                <a:latin typeface="Calibri" panose="020F0502020204030204" pitchFamily="34" charset="0"/>
                <a:cs typeface="Calibri" panose="020F0502020204030204" pitchFamily="34" charset="0"/>
              </a:rPr>
              <a:t>Soft margin classifier</a:t>
            </a:r>
            <a:r>
              <a:rPr sz="239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” or “</a:t>
            </a:r>
            <a:r>
              <a:rPr sz="2391" dirty="0">
                <a:latin typeface="Calibri" panose="020F0502020204030204" pitchFamily="34" charset="0"/>
                <a:cs typeface="Calibri" panose="020F0502020204030204" pitchFamily="34" charset="0"/>
              </a:rPr>
              <a:t>Support vector classifier</a:t>
            </a:r>
            <a:r>
              <a:rPr sz="239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” .</a:t>
            </a:r>
          </a:p>
        </p:txBody>
      </p:sp>
    </p:spTree>
    <p:extLst>
      <p:ext uri="{BB962C8B-B14F-4D97-AF65-F5344CB8AC3E}">
        <p14:creationId xmlns:p14="http://schemas.microsoft.com/office/powerpoint/2010/main" val="3648738647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Soft Margin"/>
          <p:cNvSpPr txBox="1">
            <a:spLocks noGrp="1"/>
          </p:cNvSpPr>
          <p:nvPr>
            <p:ph type="title"/>
          </p:nvPr>
        </p:nvSpPr>
        <p:spPr>
          <a:xfrm>
            <a:off x="669727" y="178594"/>
            <a:ext cx="7804547" cy="759023"/>
          </a:xfrm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 sz="4500"/>
            </a:lvl1pPr>
          </a:lstStyle>
          <a:p>
            <a:r>
              <a:rPr dirty="0">
                <a:solidFill>
                  <a:schemeClr val="tx1"/>
                </a:solidFill>
              </a:rPr>
              <a:t>Soft Margin</a:t>
            </a:r>
          </a:p>
        </p:txBody>
      </p:sp>
      <p:pic>
        <p:nvPicPr>
          <p:cNvPr id="438" name="Screenshot 2020-02-17 at 12.55.45 PM.png" descr="Screenshot 2020-02-17 at 12.55.45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961" y="1157282"/>
            <a:ext cx="8626078" cy="556319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669746183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/>
          <p:cNvSpPr txBox="1">
            <a:spLocks noGrp="1"/>
          </p:cNvSpPr>
          <p:nvPr>
            <p:ph type="title"/>
          </p:nvPr>
        </p:nvSpPr>
        <p:spPr>
          <a:xfrm>
            <a:off x="457200" y="152400"/>
            <a:ext cx="7467600" cy="47384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000" b="0" kern="1200" cap="sm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algn="ctr">
              <a:spcBef>
                <a:spcPts val="95"/>
              </a:spcBef>
            </a:pPr>
            <a:r>
              <a:rPr lang="en-US" b="1" spc="-5" dirty="0">
                <a:solidFill>
                  <a:srgbClr val="C00000"/>
                </a:solidFill>
              </a:rPr>
              <a:t>Support Vectors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62000" y="3124200"/>
            <a:ext cx="7543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Support Vector: Observations on the edge and within the soft margin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49" y="1066800"/>
            <a:ext cx="8277225" cy="952500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V="1">
            <a:off x="4114800" y="1828800"/>
            <a:ext cx="228600" cy="12192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4191000" y="1828800"/>
            <a:ext cx="1752600" cy="12954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4991100" y="1295400"/>
            <a:ext cx="152400" cy="7239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457200" y="4152900"/>
            <a:ext cx="7991474" cy="70788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When the observations/data are </a:t>
            </a: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1-Dimensional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, the </a:t>
            </a: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support vector classifier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is a </a:t>
            </a: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single point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on a 1-dimensional number line.</a:t>
            </a:r>
          </a:p>
        </p:txBody>
      </p:sp>
      <p:cxnSp>
        <p:nvCxnSpPr>
          <p:cNvPr id="20" name="Curved Connector 19"/>
          <p:cNvCxnSpPr>
            <a:stCxn id="19" idx="0"/>
            <a:endCxn id="17" idx="2"/>
          </p:cNvCxnSpPr>
          <p:nvPr/>
        </p:nvCxnSpPr>
        <p:spPr>
          <a:xfrm rot="5400000" flipH="1" flipV="1">
            <a:off x="3693318" y="2778919"/>
            <a:ext cx="2133600" cy="614363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2528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7" grpId="0" animBg="1"/>
      <p:bldP spid="1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0" y="2895600"/>
            <a:ext cx="6705600" cy="2053590"/>
          </a:xfrm>
        </p:spPr>
        <p:txBody>
          <a:bodyPr/>
          <a:lstStyle/>
          <a:p>
            <a:r>
              <a:rPr lang="en-US" spc="-5" dirty="0">
                <a:solidFill>
                  <a:schemeClr val="accent1"/>
                </a:solidFill>
              </a:rPr>
              <a:t>Support Vector Machines(SVM)</a:t>
            </a:r>
            <a:br>
              <a:rPr lang="en-US" spc="-5" dirty="0">
                <a:solidFill>
                  <a:srgbClr val="C00000"/>
                </a:solidFill>
              </a:rPr>
            </a:br>
            <a:br>
              <a:rPr lang="en-US" spc="-5" dirty="0">
                <a:solidFill>
                  <a:srgbClr val="C00000"/>
                </a:solidFill>
              </a:rPr>
            </a:b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400" dirty="0"/>
              <a:t>Reference:</a:t>
            </a:r>
          </a:p>
          <a:p>
            <a:r>
              <a:rPr lang="en-US" sz="1400" dirty="0"/>
              <a:t>Machine Learning-</a:t>
            </a:r>
            <a:r>
              <a:rPr lang="en-US" sz="1400" dirty="0" err="1"/>
              <a:t>Saikat</a:t>
            </a:r>
            <a:r>
              <a:rPr lang="en-US" sz="1400" dirty="0"/>
              <a:t> </a:t>
            </a:r>
            <a:r>
              <a:rPr lang="en-US" sz="1400" dirty="0" err="1"/>
              <a:t>Dutt</a:t>
            </a:r>
            <a:r>
              <a:rPr lang="en-US" sz="1400" dirty="0"/>
              <a:t>, Coursera-Andrew ng, </a:t>
            </a:r>
            <a:r>
              <a:rPr lang="en-US" sz="1400" dirty="0" err="1"/>
              <a:t>Statquest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3697777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2" descr="xyplo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990600"/>
            <a:ext cx="5410200" cy="3660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bject 2"/>
          <p:cNvSpPr txBox="1">
            <a:spLocks noGrp="1"/>
          </p:cNvSpPr>
          <p:nvPr>
            <p:ph type="title"/>
          </p:nvPr>
        </p:nvSpPr>
        <p:spPr>
          <a:xfrm>
            <a:off x="457200" y="152400"/>
            <a:ext cx="7467600" cy="47384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000" b="0" kern="1200" cap="sm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algn="ctr">
              <a:spcBef>
                <a:spcPts val="95"/>
              </a:spcBef>
            </a:pPr>
            <a:r>
              <a:rPr lang="en-US" b="1" spc="-5" dirty="0">
                <a:solidFill>
                  <a:srgbClr val="C00000"/>
                </a:solidFill>
              </a:rPr>
              <a:t>Support Vector Classifier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76263" y="4650930"/>
            <a:ext cx="7991474" cy="70788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When the observations/data are </a:t>
            </a: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2-Dimensional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, the </a:t>
            </a: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support vector classifier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is a </a:t>
            </a: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line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on a 2-dimensional space.</a:t>
            </a:r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2133600" y="1408335"/>
            <a:ext cx="4267200" cy="251460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4076700" y="3352800"/>
            <a:ext cx="45719" cy="762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3048000" y="2743200"/>
            <a:ext cx="76200" cy="762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 flipV="1">
            <a:off x="2133600" y="1295400"/>
            <a:ext cx="3657600" cy="213360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2743200" y="1944465"/>
            <a:ext cx="3657600" cy="213360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553200" y="926068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Soft margin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76263" y="5732868"/>
            <a:ext cx="7991474" cy="70788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When the observations/data are </a:t>
            </a: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3-Dimensional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, the </a:t>
            </a: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support vector classifier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is a </a:t>
            </a: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plane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on a 3-dimensional space.</a:t>
            </a:r>
          </a:p>
        </p:txBody>
      </p:sp>
    </p:spTree>
    <p:extLst>
      <p:ext uri="{BB962C8B-B14F-4D97-AF65-F5344CB8AC3E}">
        <p14:creationId xmlns:p14="http://schemas.microsoft.com/office/powerpoint/2010/main" val="459554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6" grpId="0"/>
      <p:bldP spid="1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/>
          <p:cNvSpPr txBox="1">
            <a:spLocks/>
          </p:cNvSpPr>
          <p:nvPr/>
        </p:nvSpPr>
        <p:spPr>
          <a:xfrm>
            <a:off x="457200" y="152400"/>
            <a:ext cx="7467600" cy="473848"/>
          </a:xfrm>
          <a:prstGeom prst="rect">
            <a:avLst/>
          </a:prstGeom>
        </p:spPr>
        <p:txBody>
          <a:bodyPr vert="horz" wrap="square" lIns="0" tIns="12065" rIns="0" bIns="0" rtlCol="0" anchor="b">
            <a:sp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000" b="0" kern="1200" cap="sm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algn="ctr">
              <a:spcBef>
                <a:spcPts val="95"/>
              </a:spcBef>
            </a:pPr>
            <a:r>
              <a:rPr lang="en-US" b="1" spc="-5" dirty="0">
                <a:solidFill>
                  <a:srgbClr val="C00000"/>
                </a:solidFill>
              </a:rPr>
              <a:t>How to select the best hyperplane?</a:t>
            </a:r>
          </a:p>
        </p:txBody>
      </p:sp>
      <p:sp>
        <p:nvSpPr>
          <p:cNvPr id="5" name="Rectangle 4"/>
          <p:cNvSpPr/>
          <p:nvPr/>
        </p:nvSpPr>
        <p:spPr>
          <a:xfrm>
            <a:off x="914400" y="1295400"/>
            <a:ext cx="13644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333333"/>
                </a:solidFill>
                <a:latin typeface="roboto"/>
              </a:rPr>
              <a:t>Scenario-1</a:t>
            </a:r>
            <a:endParaRPr lang="en-US" dirty="0"/>
          </a:p>
        </p:txBody>
      </p:sp>
      <p:pic>
        <p:nvPicPr>
          <p:cNvPr id="38914" name="Picture 2" descr="SVM_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654006"/>
            <a:ext cx="4638675" cy="3276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885824" y="4949657"/>
            <a:ext cx="74199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Select the hyper-plane which segregates the two classes better</a:t>
            </a:r>
          </a:p>
        </p:txBody>
      </p:sp>
    </p:spTree>
    <p:extLst>
      <p:ext uri="{BB962C8B-B14F-4D97-AF65-F5344CB8AC3E}">
        <p14:creationId xmlns:p14="http://schemas.microsoft.com/office/powerpoint/2010/main" val="32721333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/>
          <p:cNvSpPr txBox="1">
            <a:spLocks/>
          </p:cNvSpPr>
          <p:nvPr/>
        </p:nvSpPr>
        <p:spPr>
          <a:xfrm>
            <a:off x="457200" y="152400"/>
            <a:ext cx="7467600" cy="473848"/>
          </a:xfrm>
          <a:prstGeom prst="rect">
            <a:avLst/>
          </a:prstGeom>
        </p:spPr>
        <p:txBody>
          <a:bodyPr vert="horz" wrap="square" lIns="0" tIns="12065" rIns="0" bIns="0" rtlCol="0" anchor="b">
            <a:sp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000" b="0" kern="1200" cap="sm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algn="ctr">
              <a:spcBef>
                <a:spcPts val="95"/>
              </a:spcBef>
            </a:pPr>
            <a:r>
              <a:rPr lang="en-US" b="1" spc="-5" dirty="0">
                <a:solidFill>
                  <a:srgbClr val="C00000"/>
                </a:solidFill>
              </a:rPr>
              <a:t>How to select the best hyperplane?</a:t>
            </a:r>
          </a:p>
        </p:txBody>
      </p:sp>
      <p:sp>
        <p:nvSpPr>
          <p:cNvPr id="5" name="Rectangle 4"/>
          <p:cNvSpPr/>
          <p:nvPr/>
        </p:nvSpPr>
        <p:spPr>
          <a:xfrm>
            <a:off x="914400" y="1295400"/>
            <a:ext cx="13644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333333"/>
                </a:solidFill>
                <a:latin typeface="roboto"/>
              </a:rPr>
              <a:t>Scenario-2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885824" y="4949657"/>
            <a:ext cx="74199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Select the hyper-plane with maximum margin</a:t>
            </a:r>
          </a:p>
        </p:txBody>
      </p:sp>
      <p:pic>
        <p:nvPicPr>
          <p:cNvPr id="43010" name="Picture 2" descr="SVM_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664732"/>
            <a:ext cx="4533900" cy="3238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012" name="Picture 4" descr="SVM_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1470541"/>
            <a:ext cx="4600575" cy="3352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0665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/>
          <p:cNvSpPr txBox="1">
            <a:spLocks/>
          </p:cNvSpPr>
          <p:nvPr/>
        </p:nvSpPr>
        <p:spPr>
          <a:xfrm>
            <a:off x="457200" y="152400"/>
            <a:ext cx="7467600" cy="473848"/>
          </a:xfrm>
          <a:prstGeom prst="rect">
            <a:avLst/>
          </a:prstGeom>
        </p:spPr>
        <p:txBody>
          <a:bodyPr vert="horz" wrap="square" lIns="0" tIns="12065" rIns="0" bIns="0" rtlCol="0" anchor="b">
            <a:sp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000" b="0" kern="1200" cap="sm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algn="ctr">
              <a:spcBef>
                <a:spcPts val="95"/>
              </a:spcBef>
            </a:pPr>
            <a:r>
              <a:rPr lang="en-US" b="1" spc="-5" dirty="0">
                <a:solidFill>
                  <a:srgbClr val="C00000"/>
                </a:solidFill>
              </a:rPr>
              <a:t>How to select the best hyperplane?</a:t>
            </a:r>
          </a:p>
        </p:txBody>
      </p:sp>
      <p:sp>
        <p:nvSpPr>
          <p:cNvPr id="5" name="Rectangle 4"/>
          <p:cNvSpPr/>
          <p:nvPr/>
        </p:nvSpPr>
        <p:spPr>
          <a:xfrm>
            <a:off x="914400" y="1295400"/>
            <a:ext cx="13644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333333"/>
                </a:solidFill>
                <a:latin typeface="roboto"/>
              </a:rPr>
              <a:t>Scenario-3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04800" y="5308263"/>
            <a:ext cx="8534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Selects the hyper-plane which classifies the classes accurately prior to maximizing margin.</a:t>
            </a:r>
          </a:p>
        </p:txBody>
      </p:sp>
      <p:pic>
        <p:nvPicPr>
          <p:cNvPr id="41986" name="Picture 2" descr="SVM_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975" y="1838672"/>
            <a:ext cx="4629150" cy="3295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9440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/>
          <p:cNvSpPr txBox="1">
            <a:spLocks/>
          </p:cNvSpPr>
          <p:nvPr/>
        </p:nvSpPr>
        <p:spPr>
          <a:xfrm>
            <a:off x="457200" y="152400"/>
            <a:ext cx="7467600" cy="473848"/>
          </a:xfrm>
          <a:prstGeom prst="rect">
            <a:avLst/>
          </a:prstGeom>
        </p:spPr>
        <p:txBody>
          <a:bodyPr vert="horz" wrap="square" lIns="0" tIns="12065" rIns="0" bIns="0" rtlCol="0" anchor="b">
            <a:sp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000" b="0" kern="1200" cap="sm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algn="ctr">
              <a:spcBef>
                <a:spcPts val="95"/>
              </a:spcBef>
            </a:pPr>
            <a:r>
              <a:rPr lang="en-US" b="1" spc="-5" dirty="0">
                <a:solidFill>
                  <a:srgbClr val="C00000"/>
                </a:solidFill>
              </a:rPr>
              <a:t>How to select the best hyperplane?</a:t>
            </a:r>
          </a:p>
        </p:txBody>
      </p:sp>
      <p:sp>
        <p:nvSpPr>
          <p:cNvPr id="5" name="Rectangle 4"/>
          <p:cNvSpPr/>
          <p:nvPr/>
        </p:nvSpPr>
        <p:spPr>
          <a:xfrm>
            <a:off x="914400" y="1295400"/>
            <a:ext cx="13644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333333"/>
                </a:solidFill>
                <a:latin typeface="roboto"/>
              </a:rPr>
              <a:t>Scenario-4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885824" y="4949657"/>
            <a:ext cx="74199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Ignore outliers and find the hyper-plane that has the maximum margin</a:t>
            </a:r>
          </a:p>
        </p:txBody>
      </p:sp>
      <p:pic>
        <p:nvPicPr>
          <p:cNvPr id="40962" name="Picture 2" descr="SVM_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6638" y="1664732"/>
            <a:ext cx="4648200" cy="3009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24093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/>
          <p:cNvSpPr txBox="1">
            <a:spLocks/>
          </p:cNvSpPr>
          <p:nvPr/>
        </p:nvSpPr>
        <p:spPr>
          <a:xfrm>
            <a:off x="457200" y="152400"/>
            <a:ext cx="7467600" cy="473848"/>
          </a:xfrm>
          <a:prstGeom prst="rect">
            <a:avLst/>
          </a:prstGeom>
        </p:spPr>
        <p:txBody>
          <a:bodyPr vert="horz" wrap="square" lIns="0" tIns="12065" rIns="0" bIns="0" rtlCol="0" anchor="b">
            <a:sp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000" b="0" kern="1200" cap="sm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algn="ctr">
              <a:spcBef>
                <a:spcPts val="95"/>
              </a:spcBef>
            </a:pPr>
            <a:r>
              <a:rPr lang="en-US" b="1" spc="-5" dirty="0">
                <a:solidFill>
                  <a:srgbClr val="C00000"/>
                </a:solidFill>
              </a:rPr>
              <a:t>How to select the best hyperplane?</a:t>
            </a:r>
          </a:p>
        </p:txBody>
      </p:sp>
      <p:sp>
        <p:nvSpPr>
          <p:cNvPr id="6" name="Rectangle 5"/>
          <p:cNvSpPr/>
          <p:nvPr/>
        </p:nvSpPr>
        <p:spPr>
          <a:xfrm>
            <a:off x="685800" y="1295400"/>
            <a:ext cx="7419976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The hyperplane should segregate the data instance belonging to the 2 classes in the best possible way.</a:t>
            </a:r>
          </a:p>
          <a:p>
            <a:pPr marL="342900" indent="-342900">
              <a:buFont typeface="+mj-lt"/>
              <a:buAutoNum type="arabicPeriod"/>
            </a:pP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It should maximize the distance between the nearest data points of both the classes, i.e. Maximize the margin</a:t>
            </a:r>
          </a:p>
          <a:p>
            <a:pPr marL="342900" indent="-342900">
              <a:buFont typeface="+mj-lt"/>
              <a:buAutoNum type="arabicPeriod"/>
            </a:pP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If there is a need to prioritize between higher margin and lesser misclassification, the hyperplane should try to reduce misclassification.</a:t>
            </a:r>
          </a:p>
        </p:txBody>
      </p:sp>
    </p:spTree>
    <p:extLst>
      <p:ext uri="{BB962C8B-B14F-4D97-AF65-F5344CB8AC3E}">
        <p14:creationId xmlns:p14="http://schemas.microsoft.com/office/powerpoint/2010/main" val="32442510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"/>
          <p:cNvSpPr txBox="1">
            <a:spLocks noGrp="1"/>
          </p:cNvSpPr>
          <p:nvPr>
            <p:ph type="title"/>
          </p:nvPr>
        </p:nvSpPr>
        <p:spPr>
          <a:xfrm>
            <a:off x="457200" y="152400"/>
            <a:ext cx="7467600" cy="47384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000" b="0" kern="1200" cap="sm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algn="ctr">
              <a:spcBef>
                <a:spcPts val="95"/>
              </a:spcBef>
            </a:pPr>
            <a:r>
              <a:rPr lang="en-US" b="1" spc="-5" dirty="0">
                <a:solidFill>
                  <a:srgbClr val="C00000"/>
                </a:solidFill>
              </a:rPr>
              <a:t>Support Vector Machines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371600"/>
            <a:ext cx="8239125" cy="9525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438400" y="2324100"/>
            <a:ext cx="220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0.5    0.7  0.9    2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437" y="2853809"/>
            <a:ext cx="8239125" cy="9525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2409825" y="3924300"/>
            <a:ext cx="220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0.5    0.7  0.9    2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4400550"/>
            <a:ext cx="8239125" cy="95250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362200" y="5353050"/>
            <a:ext cx="220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0.5    0.7  0.9    2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4343400" y="1802368"/>
            <a:ext cx="152400" cy="5217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/>
          <p:cNvSpPr/>
          <p:nvPr/>
        </p:nvSpPr>
        <p:spPr>
          <a:xfrm>
            <a:off x="6019800" y="3208377"/>
            <a:ext cx="152400" cy="5217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/>
          <p:cNvSpPr/>
          <p:nvPr/>
        </p:nvSpPr>
        <p:spPr>
          <a:xfrm>
            <a:off x="5181600" y="4764941"/>
            <a:ext cx="152400" cy="5217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762000" y="5925145"/>
            <a:ext cx="7086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Maximal margin classifier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and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 Support Vector Classifiers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will not work </a:t>
            </a:r>
          </a:p>
        </p:txBody>
      </p:sp>
    </p:spTree>
    <p:extLst>
      <p:ext uri="{BB962C8B-B14F-4D97-AF65-F5344CB8AC3E}">
        <p14:creationId xmlns:p14="http://schemas.microsoft.com/office/powerpoint/2010/main" val="15691076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2" descr="SVM_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838200"/>
            <a:ext cx="4495800" cy="3886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bject 2"/>
          <p:cNvSpPr txBox="1">
            <a:spLocks/>
          </p:cNvSpPr>
          <p:nvPr/>
        </p:nvSpPr>
        <p:spPr>
          <a:xfrm>
            <a:off x="457200" y="152400"/>
            <a:ext cx="7467600" cy="473848"/>
          </a:xfrm>
          <a:prstGeom prst="rect">
            <a:avLst/>
          </a:prstGeom>
        </p:spPr>
        <p:txBody>
          <a:bodyPr vert="horz" wrap="square" lIns="0" tIns="12065" rIns="0" bIns="0" rtlCol="0" anchor="b">
            <a:sp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000" b="0" kern="1200" cap="sm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algn="ctr">
              <a:spcBef>
                <a:spcPts val="95"/>
              </a:spcBef>
            </a:pPr>
            <a:r>
              <a:rPr lang="en-US" b="1" spc="-5">
                <a:solidFill>
                  <a:srgbClr val="C00000"/>
                </a:solidFill>
              </a:rPr>
              <a:t>Support Vector Machines</a:t>
            </a:r>
            <a:endParaRPr lang="en-US" b="1" spc="-5" dirty="0">
              <a:solidFill>
                <a:srgbClr val="C00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81000" y="1295400"/>
            <a:ext cx="74199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Not linearly separable</a:t>
            </a:r>
          </a:p>
        </p:txBody>
      </p:sp>
      <p:sp>
        <p:nvSpPr>
          <p:cNvPr id="4" name="Oval 3"/>
          <p:cNvSpPr/>
          <p:nvPr/>
        </p:nvSpPr>
        <p:spPr>
          <a:xfrm>
            <a:off x="5334000" y="3429000"/>
            <a:ext cx="2667000" cy="1219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SVM </a:t>
            </a:r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uses </a:t>
            </a:r>
            <a:r>
              <a:rPr lang="en-US" sz="2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KERNAL TRICK</a:t>
            </a:r>
          </a:p>
        </p:txBody>
      </p:sp>
      <p:sp>
        <p:nvSpPr>
          <p:cNvPr id="8" name="Rectangle 7"/>
          <p:cNvSpPr/>
          <p:nvPr/>
        </p:nvSpPr>
        <p:spPr>
          <a:xfrm>
            <a:off x="381000" y="5237889"/>
            <a:ext cx="7419976" cy="6463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Assumption: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Data which is not linearly separable in an N-Dimensional space may be linearly separable a higher dimensional space</a:t>
            </a:r>
          </a:p>
        </p:txBody>
      </p:sp>
    </p:spTree>
    <p:extLst>
      <p:ext uri="{BB962C8B-B14F-4D97-AF65-F5344CB8AC3E}">
        <p14:creationId xmlns:p14="http://schemas.microsoft.com/office/powerpoint/2010/main" val="3260550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1698633"/>
              </p:ext>
            </p:extLst>
          </p:nvPr>
        </p:nvGraphicFramePr>
        <p:xfrm>
          <a:off x="685800" y="1752600"/>
          <a:ext cx="609600" cy="251460"/>
        </p:xfrm>
        <a:graphic>
          <a:graphicData uri="http://schemas.openxmlformats.org/drawingml/2006/table">
            <a:tbl>
              <a:tblPr firstRow="1">
                <a:tableStyleId>{5940675A-B579-460E-94D1-54222C63F5DA}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760321500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51419223"/>
                  </a:ext>
                </a:extLst>
              </a:tr>
            </a:tbl>
          </a:graphicData>
        </a:graphic>
      </p:graphicFrame>
      <p:cxnSp>
        <p:nvCxnSpPr>
          <p:cNvPr id="6" name="Straight Connector 5"/>
          <p:cNvCxnSpPr/>
          <p:nvPr/>
        </p:nvCxnSpPr>
        <p:spPr>
          <a:xfrm>
            <a:off x="1828800" y="3593068"/>
            <a:ext cx="655320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828800" y="3897868"/>
            <a:ext cx="678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0.5  0.6  0.7  0.8 0.9    2  2.3  2.4  2.5                 5     6   7  8 </a:t>
            </a:r>
          </a:p>
        </p:txBody>
      </p:sp>
      <p:sp>
        <p:nvSpPr>
          <p:cNvPr id="8" name="Oval 7"/>
          <p:cNvSpPr/>
          <p:nvPr/>
        </p:nvSpPr>
        <p:spPr>
          <a:xfrm>
            <a:off x="1828800" y="3516868"/>
            <a:ext cx="91440" cy="9144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2423160" y="3516868"/>
            <a:ext cx="91440" cy="9144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2926080" y="3516868"/>
            <a:ext cx="91440" cy="9144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3333750" y="3507343"/>
            <a:ext cx="91440" cy="9144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3728085" y="3507343"/>
            <a:ext cx="91440" cy="9144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4421505" y="3516868"/>
            <a:ext cx="91440" cy="91440"/>
          </a:xfrm>
          <a:prstGeom prst="ellipse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4261485" y="3495913"/>
            <a:ext cx="91440" cy="91440"/>
          </a:xfrm>
          <a:prstGeom prst="ellipse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4693920" y="3516868"/>
            <a:ext cx="91440" cy="91440"/>
          </a:xfrm>
          <a:prstGeom prst="ellipse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4994910" y="3495913"/>
            <a:ext cx="91440" cy="91440"/>
          </a:xfrm>
          <a:prstGeom prst="ellipse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5358765" y="3488293"/>
            <a:ext cx="91440" cy="91440"/>
          </a:xfrm>
          <a:prstGeom prst="ellipse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5173980" y="3516868"/>
            <a:ext cx="91440" cy="91440"/>
          </a:xfrm>
          <a:prstGeom prst="ellipse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6776085" y="3474958"/>
            <a:ext cx="91440" cy="9144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7227570" y="3486389"/>
            <a:ext cx="91440" cy="9144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7570470" y="3486389"/>
            <a:ext cx="91440" cy="9144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7867650" y="3494009"/>
            <a:ext cx="91440" cy="9144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3" name="Table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992521"/>
              </p:ext>
            </p:extLst>
          </p:nvPr>
        </p:nvGraphicFramePr>
        <p:xfrm>
          <a:off x="685800" y="2004060"/>
          <a:ext cx="609600" cy="3268980"/>
        </p:xfrm>
        <a:graphic>
          <a:graphicData uri="http://schemas.openxmlformats.org/drawingml/2006/table">
            <a:tbl>
              <a:tblPr firstRow="1">
                <a:tableStyleId>{5940675A-B579-460E-94D1-54222C63F5DA}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1867388624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0.5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61740216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18618096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0.7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42172591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0.8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74622226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0.9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90627344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28932036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2.3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8621801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2.4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99385871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2.5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67181531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62702127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57257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65351451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079757948"/>
                  </a:ext>
                </a:extLst>
              </a:tr>
            </a:tbl>
          </a:graphicData>
        </a:graphic>
      </p:graphicFrame>
      <p:sp>
        <p:nvSpPr>
          <p:cNvPr id="24" name="object 2"/>
          <p:cNvSpPr txBox="1">
            <a:spLocks/>
          </p:cNvSpPr>
          <p:nvPr/>
        </p:nvSpPr>
        <p:spPr>
          <a:xfrm>
            <a:off x="457200" y="152400"/>
            <a:ext cx="7467600" cy="473848"/>
          </a:xfrm>
          <a:prstGeom prst="rect">
            <a:avLst/>
          </a:prstGeom>
        </p:spPr>
        <p:txBody>
          <a:bodyPr vert="horz" wrap="square" lIns="0" tIns="12065" rIns="0" bIns="0" rtlCol="0" anchor="b">
            <a:sp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000" b="0" kern="1200" cap="sm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algn="ctr">
              <a:spcBef>
                <a:spcPts val="95"/>
              </a:spcBef>
            </a:pPr>
            <a:r>
              <a:rPr lang="en-US" b="1" spc="-5">
                <a:solidFill>
                  <a:srgbClr val="C00000"/>
                </a:solidFill>
              </a:rPr>
              <a:t>Support Vector Machines</a:t>
            </a:r>
            <a:endParaRPr lang="en-US" b="1" spc="-5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13909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2932085671"/>
              </p:ext>
            </p:extLst>
          </p:nvPr>
        </p:nvGraphicFramePr>
        <p:xfrm>
          <a:off x="533400" y="1828800"/>
          <a:ext cx="2057400" cy="437388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028700">
                  <a:extLst>
                    <a:ext uri="{9D8B030D-6E8A-4147-A177-3AD203B41FA5}">
                      <a16:colId xmlns:a16="http://schemas.microsoft.com/office/drawing/2014/main" val="2294400412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1952561986"/>
                    </a:ext>
                  </a:extLst>
                </a:gridCol>
              </a:tblGrid>
              <a:tr h="31242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</a:t>
                      </a:r>
                      <a:endParaRPr lang="en-US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X^2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4437120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0.5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0.25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36649798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0.6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0.36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61254966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0.7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0.49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66623142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0.8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0.64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94137958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0.9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0.81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9663734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85114946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2.3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5.29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84266464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2.4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5.76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08699733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2.5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6.25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19707018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25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77340108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36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03002211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49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94153566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64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421732473"/>
                  </a:ext>
                </a:extLst>
              </a:tr>
            </a:tbl>
          </a:graphicData>
        </a:graphic>
      </p:graphicFrame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52082706"/>
              </p:ext>
            </p:extLst>
          </p:nvPr>
        </p:nvGraphicFramePr>
        <p:xfrm>
          <a:off x="3505200" y="160020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Oval 5"/>
          <p:cNvSpPr/>
          <p:nvPr/>
        </p:nvSpPr>
        <p:spPr>
          <a:xfrm>
            <a:off x="4714875" y="3928110"/>
            <a:ext cx="76200" cy="9144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4857750" y="3882390"/>
            <a:ext cx="76200" cy="9144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933950" y="3836670"/>
            <a:ext cx="76200" cy="9144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5010150" y="3790950"/>
            <a:ext cx="76200" cy="9144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3886200" y="2286000"/>
            <a:ext cx="4648200" cy="1905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/>
        </p:nvSpPr>
        <p:spPr>
          <a:xfrm>
            <a:off x="6096000" y="3200400"/>
            <a:ext cx="45719" cy="4571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3352800" y="4340275"/>
            <a:ext cx="441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How do we decide the data transformations to higher dimensions??</a:t>
            </a:r>
          </a:p>
        </p:txBody>
      </p:sp>
      <p:sp>
        <p:nvSpPr>
          <p:cNvPr id="18" name="object 2"/>
          <p:cNvSpPr txBox="1">
            <a:spLocks/>
          </p:cNvSpPr>
          <p:nvPr/>
        </p:nvSpPr>
        <p:spPr>
          <a:xfrm>
            <a:off x="457200" y="442115"/>
            <a:ext cx="7467600" cy="473848"/>
          </a:xfrm>
          <a:prstGeom prst="rect">
            <a:avLst/>
          </a:prstGeom>
        </p:spPr>
        <p:txBody>
          <a:bodyPr vert="horz" wrap="square" lIns="0" tIns="12065" rIns="0" bIns="0" rtlCol="0" anchor="b">
            <a:sp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000" b="0" kern="1200" cap="sm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algn="ctr">
              <a:spcBef>
                <a:spcPts val="95"/>
              </a:spcBef>
            </a:pPr>
            <a:r>
              <a:rPr lang="en-US" b="1" spc="-5" dirty="0">
                <a:solidFill>
                  <a:srgbClr val="C00000"/>
                </a:solidFill>
              </a:rPr>
              <a:t>Support Vector Machines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124200" y="5509944"/>
            <a:ext cx="4419600" cy="92333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SVM 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uses kernel functions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to systematically find support vector classifiers in higher dimensions.</a:t>
            </a:r>
          </a:p>
        </p:txBody>
      </p:sp>
    </p:spTree>
    <p:extLst>
      <p:ext uri="{BB962C8B-B14F-4D97-AF65-F5344CB8AC3E}">
        <p14:creationId xmlns:p14="http://schemas.microsoft.com/office/powerpoint/2010/main" val="519674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53" name="Picture 69" descr="support vector machines (svm)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4776" y="4395370"/>
            <a:ext cx="3425824" cy="2386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bject 2"/>
          <p:cNvSpPr txBox="1">
            <a:spLocks/>
          </p:cNvSpPr>
          <p:nvPr/>
        </p:nvSpPr>
        <p:spPr>
          <a:xfrm>
            <a:off x="609600" y="228600"/>
            <a:ext cx="7467600" cy="47384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000" b="0" kern="1200" cap="sm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algn="ctr">
              <a:spcBef>
                <a:spcPts val="95"/>
              </a:spcBef>
            </a:pPr>
            <a:r>
              <a:rPr lang="en-US" b="1" spc="-5" dirty="0">
                <a:solidFill>
                  <a:srgbClr val="C00000"/>
                </a:solidFill>
              </a:rPr>
              <a:t>Support Vector Machine (SVM) 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xfrm>
            <a:off x="152400" y="1295400"/>
            <a:ext cx="8648700" cy="4873752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Support Vector Machine (SVM) is a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 supervised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 machine learning algorithm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Classification , Regression</a:t>
            </a: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52400" y="2667000"/>
            <a:ext cx="8839200" cy="7078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In the SVM algorithm, we plot each data item as a point in n-dimensional space.</a:t>
            </a:r>
          </a:p>
          <a:p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      </a:t>
            </a:r>
            <a:r>
              <a:rPr lang="en-US" sz="20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n- Number of features</a:t>
            </a:r>
          </a:p>
        </p:txBody>
      </p:sp>
      <p:sp>
        <p:nvSpPr>
          <p:cNvPr id="9" name="Rectangle 8"/>
          <p:cNvSpPr/>
          <p:nvPr/>
        </p:nvSpPr>
        <p:spPr>
          <a:xfrm>
            <a:off x="104775" y="3636997"/>
            <a:ext cx="8915400" cy="7078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Classification: by finding the hyper-plane (</a:t>
            </a:r>
            <a:r>
              <a:rPr lang="en-US" b="1" dirty="0"/>
              <a:t>decision boundary)</a:t>
            </a:r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that differentiates the two classes very well.</a:t>
            </a:r>
          </a:p>
        </p:txBody>
      </p:sp>
      <p:pic>
        <p:nvPicPr>
          <p:cNvPr id="16451" name="Picture 67" descr="support vector machines (svm)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62" b="7158"/>
          <a:stretch/>
        </p:blipFill>
        <p:spPr bwMode="auto">
          <a:xfrm>
            <a:off x="152400" y="4419600"/>
            <a:ext cx="3428999" cy="2329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58330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Picture 2" descr="SVM_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359" y="1243925"/>
            <a:ext cx="3038475" cy="2626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4943475" y="2133600"/>
            <a:ext cx="12282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 z=x^2+y^2</a:t>
            </a:r>
          </a:p>
        </p:txBody>
      </p:sp>
      <p:pic>
        <p:nvPicPr>
          <p:cNvPr id="48132" name="Picture 4" descr="SVM_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5375" y="1243925"/>
            <a:ext cx="2952387" cy="2518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object 2"/>
          <p:cNvSpPr txBox="1">
            <a:spLocks/>
          </p:cNvSpPr>
          <p:nvPr/>
        </p:nvSpPr>
        <p:spPr>
          <a:xfrm>
            <a:off x="457200" y="442115"/>
            <a:ext cx="7467600" cy="473848"/>
          </a:xfrm>
          <a:prstGeom prst="rect">
            <a:avLst/>
          </a:prstGeom>
        </p:spPr>
        <p:txBody>
          <a:bodyPr vert="horz" wrap="square" lIns="0" tIns="12065" rIns="0" bIns="0" rtlCol="0" anchor="b">
            <a:sp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000" b="0" kern="1200" cap="sm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algn="ctr">
              <a:spcBef>
                <a:spcPts val="95"/>
              </a:spcBef>
            </a:pPr>
            <a:r>
              <a:rPr lang="en-US" b="1" spc="-5" dirty="0">
                <a:solidFill>
                  <a:srgbClr val="C00000"/>
                </a:solidFill>
              </a:rPr>
              <a:t>Support Vector Machines</a:t>
            </a: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53716504"/>
              </p:ext>
            </p:extLst>
          </p:nvPr>
        </p:nvGraphicFramePr>
        <p:xfrm>
          <a:off x="6934200" y="1417638"/>
          <a:ext cx="800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799920" imgH="228600" progId="Equation.DSMT4">
                  <p:embed/>
                </p:oleObj>
              </mc:Choice>
              <mc:Fallback>
                <p:oleObj name="Equation" r:id="rId4" imgW="79992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934200" y="1417638"/>
                        <a:ext cx="800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30" name="Picture 6" descr="Image for post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" y="3945176"/>
            <a:ext cx="8191500" cy="2539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49562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y2mate.com - SVM with polynomial kernel visualization_360p">
            <a:hlinkClick r:id="" action="ppaction://media"/>
          </p:cNvPr>
          <p:cNvPicPr>
            <a:picLocks noGrp="1" noChangeAspect="1"/>
          </p:cNvPicPr>
          <p:nvPr>
            <p:ph sz="quarter"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04800" y="457200"/>
            <a:ext cx="8305799" cy="6016625"/>
          </a:xfrm>
        </p:spPr>
      </p:pic>
    </p:spTree>
    <p:extLst>
      <p:ext uri="{BB962C8B-B14F-4D97-AF65-F5344CB8AC3E}">
        <p14:creationId xmlns:p14="http://schemas.microsoft.com/office/powerpoint/2010/main" val="2070279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2950825"/>
            <a:ext cx="7467600" cy="4873752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Linear Kernel</a:t>
            </a:r>
          </a:p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Polynomial Kernel</a:t>
            </a:r>
          </a:p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RBF Kernel/ Radial Kernel</a:t>
            </a:r>
          </a:p>
        </p:txBody>
      </p:sp>
      <p:sp>
        <p:nvSpPr>
          <p:cNvPr id="4" name="Rectangle 3"/>
          <p:cNvSpPr/>
          <p:nvPr/>
        </p:nvSpPr>
        <p:spPr>
          <a:xfrm>
            <a:off x="504824" y="1676400"/>
            <a:ext cx="780097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The SVM kernel is a function that takes low dimensional input space and transforms it to a higher dimensional space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i.e. it converts not separable problem to separable problem.</a:t>
            </a:r>
          </a:p>
        </p:txBody>
      </p:sp>
      <p:sp>
        <p:nvSpPr>
          <p:cNvPr id="5" name="object 2"/>
          <p:cNvSpPr txBox="1">
            <a:spLocks/>
          </p:cNvSpPr>
          <p:nvPr/>
        </p:nvSpPr>
        <p:spPr>
          <a:xfrm>
            <a:off x="457200" y="442115"/>
            <a:ext cx="7467600" cy="473848"/>
          </a:xfrm>
          <a:prstGeom prst="rect">
            <a:avLst/>
          </a:prstGeom>
        </p:spPr>
        <p:txBody>
          <a:bodyPr vert="horz" wrap="square" lIns="0" tIns="12065" rIns="0" bIns="0" rtlCol="0" anchor="b">
            <a:sp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000" b="0" kern="1200" cap="sm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algn="ctr">
              <a:spcBef>
                <a:spcPts val="95"/>
              </a:spcBef>
            </a:pPr>
            <a:r>
              <a:rPr lang="en-US" b="1" spc="-5" dirty="0">
                <a:solidFill>
                  <a:srgbClr val="C00000"/>
                </a:solidFill>
              </a:rPr>
              <a:t>SVM-Kernel</a:t>
            </a:r>
          </a:p>
        </p:txBody>
      </p:sp>
    </p:spTree>
    <p:extLst>
      <p:ext uri="{BB962C8B-B14F-4D97-AF65-F5344CB8AC3E}">
        <p14:creationId xmlns:p14="http://schemas.microsoft.com/office/powerpoint/2010/main" val="21500835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19100" y="1124634"/>
            <a:ext cx="8001000" cy="4873752"/>
          </a:xfrm>
        </p:spPr>
        <p:txBody>
          <a:bodyPr>
            <a:normAutofit/>
          </a:bodyPr>
          <a:lstStyle/>
          <a:p>
            <a:r>
              <a:rPr lang="en-US" sz="20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Linear Kernel:</a:t>
            </a:r>
          </a:p>
          <a:p>
            <a:pPr marL="628650" indent="-285750">
              <a:buFont typeface="Wingdings" panose="05000000000000000000" pitchFamily="2" charset="2"/>
              <a:buChar char="ü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Commonly recommended for text classification because most of these types of classification problems are linearly separable.</a:t>
            </a:r>
          </a:p>
          <a:p>
            <a:pPr marL="628650" indent="-285750">
              <a:buFont typeface="Wingdings" panose="05000000000000000000" pitchFamily="2" charset="2"/>
              <a:buChar char="ü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Linear kernel works really well when there are a lot of features.</a:t>
            </a:r>
          </a:p>
          <a:p>
            <a:pPr marL="628650" indent="-285750">
              <a:buFont typeface="Wingdings" panose="05000000000000000000" pitchFamily="2" charset="2"/>
              <a:buChar char="ü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Linear kernel functions are faster than most of the others and have fewer parameters to optimize</a:t>
            </a:r>
          </a:p>
        </p:txBody>
      </p:sp>
      <p:sp>
        <p:nvSpPr>
          <p:cNvPr id="5" name="object 2"/>
          <p:cNvSpPr txBox="1">
            <a:spLocks/>
          </p:cNvSpPr>
          <p:nvPr/>
        </p:nvSpPr>
        <p:spPr>
          <a:xfrm>
            <a:off x="457200" y="442115"/>
            <a:ext cx="7467600" cy="473848"/>
          </a:xfrm>
          <a:prstGeom prst="rect">
            <a:avLst/>
          </a:prstGeom>
        </p:spPr>
        <p:txBody>
          <a:bodyPr vert="horz" wrap="square" lIns="0" tIns="12065" rIns="0" bIns="0" rtlCol="0" anchor="b">
            <a:sp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000" b="0" kern="1200" cap="sm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algn="ctr">
              <a:spcBef>
                <a:spcPts val="95"/>
              </a:spcBef>
            </a:pPr>
            <a:r>
              <a:rPr lang="en-US" b="1" spc="-5" dirty="0">
                <a:solidFill>
                  <a:srgbClr val="C00000"/>
                </a:solidFill>
              </a:rPr>
              <a:t>SVM-Kernel</a:t>
            </a: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22589041"/>
              </p:ext>
            </p:extLst>
          </p:nvPr>
        </p:nvGraphicFramePr>
        <p:xfrm>
          <a:off x="1619250" y="3560763"/>
          <a:ext cx="36195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206360" imgH="228600" progId="Equation.DSMT4">
                  <p:embed/>
                </p:oleObj>
              </mc:Choice>
              <mc:Fallback>
                <p:oleObj name="Equation" r:id="rId2" imgW="120636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619250" y="3560763"/>
                        <a:ext cx="3619500" cy="685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/>
          <p:cNvSpPr/>
          <p:nvPr/>
        </p:nvSpPr>
        <p:spPr>
          <a:xfrm>
            <a:off x="609600" y="4724400"/>
            <a:ext cx="7620000" cy="101566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W 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is the weight vector that you want to minimize, </a:t>
            </a: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X 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is the data that you're trying to classify, and </a:t>
            </a: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b 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is the linear coefficient estimated from the training data. </a:t>
            </a:r>
          </a:p>
        </p:txBody>
      </p:sp>
      <p:sp>
        <p:nvSpPr>
          <p:cNvPr id="9" name="Rectangle 8"/>
          <p:cNvSpPr/>
          <p:nvPr/>
        </p:nvSpPr>
        <p:spPr>
          <a:xfrm>
            <a:off x="5638800" y="3561510"/>
            <a:ext cx="2514600" cy="92333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Defines the decision boundary that the SVM returns.</a:t>
            </a:r>
          </a:p>
        </p:txBody>
      </p:sp>
    </p:spTree>
    <p:extLst>
      <p:ext uri="{BB962C8B-B14F-4D97-AF65-F5344CB8AC3E}">
        <p14:creationId xmlns:p14="http://schemas.microsoft.com/office/powerpoint/2010/main" val="35619936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19100" y="1124634"/>
            <a:ext cx="8001000" cy="4873752"/>
          </a:xfrm>
        </p:spPr>
        <p:txBody>
          <a:bodyPr>
            <a:normAutofit/>
          </a:bodyPr>
          <a:lstStyle/>
          <a:p>
            <a:r>
              <a:rPr lang="en-US" sz="20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Polynomial Kernel:</a:t>
            </a:r>
          </a:p>
          <a:p>
            <a:pPr marL="628650" indent="-285750">
              <a:buFont typeface="Wingdings" panose="05000000000000000000" pitchFamily="2" charset="2"/>
              <a:buChar char="ü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The polynomial kernel isn't used in practice very often because it isn't as computationally efficient as other kernels and its predictions aren't as accurate.</a:t>
            </a:r>
          </a:p>
        </p:txBody>
      </p:sp>
      <p:sp>
        <p:nvSpPr>
          <p:cNvPr id="5" name="object 2"/>
          <p:cNvSpPr txBox="1">
            <a:spLocks/>
          </p:cNvSpPr>
          <p:nvPr/>
        </p:nvSpPr>
        <p:spPr>
          <a:xfrm>
            <a:off x="457200" y="442115"/>
            <a:ext cx="7467600" cy="473848"/>
          </a:xfrm>
          <a:prstGeom prst="rect">
            <a:avLst/>
          </a:prstGeom>
        </p:spPr>
        <p:txBody>
          <a:bodyPr vert="horz" wrap="square" lIns="0" tIns="12065" rIns="0" bIns="0" rtlCol="0" anchor="b">
            <a:sp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000" b="0" kern="1200" cap="sm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algn="ctr">
              <a:spcBef>
                <a:spcPts val="95"/>
              </a:spcBef>
            </a:pPr>
            <a:r>
              <a:rPr lang="en-US" b="1" spc="-5" dirty="0">
                <a:solidFill>
                  <a:srgbClr val="C00000"/>
                </a:solidFill>
              </a:rPr>
              <a:t>SVM-Kernel</a:t>
            </a: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24419999"/>
              </p:ext>
            </p:extLst>
          </p:nvPr>
        </p:nvGraphicFramePr>
        <p:xfrm>
          <a:off x="2111818" y="2896449"/>
          <a:ext cx="4517582" cy="6087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790640" imgH="241200" progId="Equation.DSMT4">
                  <p:embed/>
                </p:oleObj>
              </mc:Choice>
              <mc:Fallback>
                <p:oleObj name="Equation" r:id="rId2" imgW="1790640" imgH="241200" progId="Equation.DSMT4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111818" y="2896449"/>
                        <a:ext cx="4517582" cy="60875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/>
          <p:cNvSpPr/>
          <p:nvPr/>
        </p:nvSpPr>
        <p:spPr>
          <a:xfrm>
            <a:off x="533400" y="4543145"/>
            <a:ext cx="7620000" cy="76944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f(X1, X2) 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represents the polynomial decision boundary that will separate your data. </a:t>
            </a: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X1 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and </a:t>
            </a: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X2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 represent your data.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29156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19100" y="1124634"/>
            <a:ext cx="8001000" cy="4873752"/>
          </a:xfrm>
        </p:spPr>
        <p:txBody>
          <a:bodyPr>
            <a:normAutofit/>
          </a:bodyPr>
          <a:lstStyle/>
          <a:p>
            <a:r>
              <a:rPr lang="en-US" sz="20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Gaussian Radial Basis Function (RBF):</a:t>
            </a:r>
          </a:p>
          <a:p>
            <a:pPr marL="628650" indent="-285750">
              <a:buFont typeface="Wingdings" panose="05000000000000000000" pitchFamily="2" charset="2"/>
              <a:buChar char="ü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One of the most powerful and commonly used kernels in SVMs. Usually the choice for non-linear data.</a:t>
            </a:r>
          </a:p>
        </p:txBody>
      </p:sp>
      <p:sp>
        <p:nvSpPr>
          <p:cNvPr id="5" name="object 2"/>
          <p:cNvSpPr txBox="1">
            <a:spLocks/>
          </p:cNvSpPr>
          <p:nvPr/>
        </p:nvSpPr>
        <p:spPr>
          <a:xfrm>
            <a:off x="457200" y="442115"/>
            <a:ext cx="7467600" cy="473848"/>
          </a:xfrm>
          <a:prstGeom prst="rect">
            <a:avLst/>
          </a:prstGeom>
        </p:spPr>
        <p:txBody>
          <a:bodyPr vert="horz" wrap="square" lIns="0" tIns="12065" rIns="0" bIns="0" rtlCol="0" anchor="b">
            <a:sp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000" b="0" kern="1200" cap="sm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algn="ctr">
              <a:spcBef>
                <a:spcPts val="95"/>
              </a:spcBef>
            </a:pPr>
            <a:r>
              <a:rPr lang="en-US" b="1" spc="-5" dirty="0">
                <a:solidFill>
                  <a:srgbClr val="C00000"/>
                </a:solidFill>
              </a:rPr>
              <a:t>SVM-Kernel</a:t>
            </a: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42993870"/>
              </p:ext>
            </p:extLst>
          </p:nvPr>
        </p:nvGraphicFramePr>
        <p:xfrm>
          <a:off x="1230313" y="2849563"/>
          <a:ext cx="6280150" cy="704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489040" imgH="279360" progId="Equation.DSMT4">
                  <p:embed/>
                </p:oleObj>
              </mc:Choice>
              <mc:Fallback>
                <p:oleObj name="Equation" r:id="rId2" imgW="2489040" imgH="279360" progId="Equation.DSMT4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230313" y="2849563"/>
                        <a:ext cx="6280150" cy="704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8415040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19100" y="1124634"/>
            <a:ext cx="8001000" cy="4873752"/>
          </a:xfrm>
        </p:spPr>
        <p:txBody>
          <a:bodyPr>
            <a:normAutofit/>
          </a:bodyPr>
          <a:lstStyle/>
          <a:p>
            <a:r>
              <a:rPr lang="en-US" sz="20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Sigmoid:</a:t>
            </a:r>
          </a:p>
          <a:p>
            <a:pPr marL="628650" indent="-285750">
              <a:buFont typeface="Wingdings" panose="05000000000000000000" pitchFamily="2" charset="2"/>
              <a:buChar char="ü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More useful in neural networks than in support vector machines</a:t>
            </a:r>
          </a:p>
        </p:txBody>
      </p:sp>
      <p:sp>
        <p:nvSpPr>
          <p:cNvPr id="5" name="object 2"/>
          <p:cNvSpPr txBox="1">
            <a:spLocks/>
          </p:cNvSpPr>
          <p:nvPr/>
        </p:nvSpPr>
        <p:spPr>
          <a:xfrm>
            <a:off x="457200" y="442115"/>
            <a:ext cx="7467600" cy="473848"/>
          </a:xfrm>
          <a:prstGeom prst="rect">
            <a:avLst/>
          </a:prstGeom>
        </p:spPr>
        <p:txBody>
          <a:bodyPr vert="horz" wrap="square" lIns="0" tIns="12065" rIns="0" bIns="0" rtlCol="0" anchor="b">
            <a:sp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000" b="0" kern="1200" cap="sm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algn="ctr">
              <a:spcBef>
                <a:spcPts val="95"/>
              </a:spcBef>
            </a:pPr>
            <a:r>
              <a:rPr lang="en-US" b="1" spc="-5" dirty="0">
                <a:solidFill>
                  <a:srgbClr val="C00000"/>
                </a:solidFill>
              </a:rPr>
              <a:t>SVM-Kernel</a:t>
            </a: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81404640"/>
              </p:ext>
            </p:extLst>
          </p:nvPr>
        </p:nvGraphicFramePr>
        <p:xfrm>
          <a:off x="1470025" y="2897188"/>
          <a:ext cx="5799138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298600" imgH="241200" progId="Equation.DSMT4">
                  <p:embed/>
                </p:oleObj>
              </mc:Choice>
              <mc:Fallback>
                <p:oleObj name="Equation" r:id="rId2" imgW="2298600" imgH="241200" progId="Equation.DSMT4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470025" y="2897188"/>
                        <a:ext cx="5799138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/>
          <p:cNvSpPr/>
          <p:nvPr/>
        </p:nvSpPr>
        <p:spPr>
          <a:xfrm>
            <a:off x="381000" y="4267200"/>
            <a:ext cx="7620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A0A23"/>
                </a:solidFill>
                <a:latin typeface="Lato"/>
              </a:rPr>
              <a:t>In this function, </a:t>
            </a:r>
            <a:r>
              <a:rPr lang="en-US" b="1" dirty="0">
                <a:latin typeface="Lato"/>
              </a:rPr>
              <a:t>alpha </a:t>
            </a:r>
            <a:r>
              <a:rPr lang="en-US" dirty="0">
                <a:solidFill>
                  <a:srgbClr val="0A0A23"/>
                </a:solidFill>
                <a:latin typeface="Lato"/>
              </a:rPr>
              <a:t>is a weight vector and </a:t>
            </a:r>
            <a:r>
              <a:rPr lang="en-US" b="1" dirty="0">
                <a:latin typeface="Lato"/>
              </a:rPr>
              <a:t>C </a:t>
            </a:r>
            <a:r>
              <a:rPr lang="en-US" dirty="0">
                <a:solidFill>
                  <a:srgbClr val="0A0A23"/>
                </a:solidFill>
                <a:latin typeface="Lato"/>
              </a:rPr>
              <a:t>is an offset value to account for some miss-classification of data that can happen.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917559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>
                <a:solidFill>
                  <a:schemeClr val="tx1"/>
                </a:soli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5158593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r" fontAlgn="base"/>
            <a:br>
              <a:rPr lang="en-IN" b="1" dirty="0"/>
            </a:br>
            <a:r>
              <a:rPr lang="en-IN" sz="3300" b="1" spc="-5" dirty="0">
                <a:solidFill>
                  <a:srgbClr val="C00000"/>
                </a:solidFill>
              </a:rPr>
              <a:t>Contd…</a:t>
            </a:r>
            <a:br>
              <a:rPr lang="en-IN" sz="3300" b="1" spc="-5" dirty="0">
                <a:solidFill>
                  <a:srgbClr val="C00000"/>
                </a:solidFill>
              </a:rPr>
            </a:br>
            <a:br>
              <a:rPr lang="en-IN" dirty="0"/>
            </a:b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90588"/>
            <a:ext cx="8382000" cy="5583364"/>
          </a:xfrm>
        </p:spPr>
        <p:txBody>
          <a:bodyPr/>
          <a:lstStyle/>
          <a:p>
            <a:pPr fontAlgn="base"/>
            <a:r>
              <a:rPr lang="en-IN" b="1" dirty="0"/>
              <a:t>SVM learns</a:t>
            </a:r>
            <a:r>
              <a:rPr lang="en-IN" b="1" i="1" dirty="0"/>
              <a:t> a linear model </a:t>
            </a:r>
            <a:endParaRPr lang="en-IN" b="1" dirty="0"/>
          </a:p>
          <a:p>
            <a:pPr lvl="1" algn="just"/>
            <a:r>
              <a:rPr lang="en-IN" sz="2000" dirty="0"/>
              <a:t>Linear Model: It is a line (in complicated words it is a </a:t>
            </a:r>
            <a:r>
              <a:rPr lang="en-IN" sz="2000" b="1" dirty="0">
                <a:solidFill>
                  <a:srgbClr val="FF0000"/>
                </a:solidFill>
              </a:rPr>
              <a:t>hyperplane</a:t>
            </a:r>
            <a:r>
              <a:rPr lang="en-IN" sz="2000" dirty="0"/>
              <a:t>).</a:t>
            </a:r>
            <a:br>
              <a:rPr lang="en-IN" sz="2000" dirty="0"/>
            </a:br>
            <a:r>
              <a:rPr lang="en-IN" sz="2000" dirty="0"/>
              <a:t>If your data is very simple and only has two dimensions, then the SVM will learn a line which will be able to separate the data.</a:t>
            </a:r>
          </a:p>
          <a:p>
            <a:pPr marL="0" indent="0">
              <a:buNone/>
            </a:pPr>
            <a:br>
              <a:rPr lang="en-IN" dirty="0"/>
            </a:br>
            <a:br>
              <a:rPr lang="en-IN" dirty="0"/>
            </a:b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400" y="3181545"/>
            <a:ext cx="3144846" cy="239800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763688" y="5887522"/>
            <a:ext cx="6161112" cy="369332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en-IN" sz="1800" i="1" dirty="0">
                <a:solidFill>
                  <a:srgbClr val="757575"/>
                </a:solidFill>
                <a:latin typeface="+mn-lt"/>
              </a:rPr>
              <a:t>The SVM is able to find a line which separates the data</a:t>
            </a:r>
            <a:endParaRPr lang="en-IN" sz="1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307324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IN" b="1" spc="-5" dirty="0">
                <a:solidFill>
                  <a:srgbClr val="C00000"/>
                </a:solidFill>
              </a:rPr>
              <a:t>If it is just a line, why do we talk about a linear model?</a:t>
            </a:r>
            <a:br>
              <a:rPr lang="en-IN" b="1" spc="-5" dirty="0">
                <a:solidFill>
                  <a:srgbClr val="C00000"/>
                </a:solidFill>
              </a:rPr>
            </a:br>
            <a:endParaRPr lang="en-IN" b="1" spc="-5" dirty="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3422" y="1066800"/>
            <a:ext cx="7886700" cy="4978571"/>
          </a:xfrm>
        </p:spPr>
        <p:txBody>
          <a:bodyPr>
            <a:normAutofit/>
          </a:bodyPr>
          <a:lstStyle/>
          <a:p>
            <a:r>
              <a:rPr lang="en-IN" sz="2400" dirty="0"/>
              <a:t>Because you cannot </a:t>
            </a:r>
            <a:r>
              <a:rPr lang="en-IN" sz="2400" b="1" dirty="0">
                <a:solidFill>
                  <a:srgbClr val="FF0000"/>
                </a:solidFill>
              </a:rPr>
              <a:t>learn</a:t>
            </a:r>
            <a:r>
              <a:rPr lang="en-IN" sz="2400" dirty="0"/>
              <a:t> a line.</a:t>
            </a:r>
          </a:p>
          <a:p>
            <a:r>
              <a:rPr lang="en-IN" sz="2400" dirty="0"/>
              <a:t>So instead of that:</a:t>
            </a:r>
          </a:p>
          <a:p>
            <a:pPr lvl="1" algn="just"/>
            <a:r>
              <a:rPr lang="en-IN" sz="2400" dirty="0"/>
              <a:t>Suppose that the data we want to classify can be separated by a line</a:t>
            </a:r>
          </a:p>
          <a:p>
            <a:pPr lvl="1" algn="just"/>
            <a:r>
              <a:rPr lang="en-IN" sz="2400" dirty="0"/>
              <a:t>The line can be represented by the equation y=</a:t>
            </a:r>
            <a:r>
              <a:rPr lang="en-IN" sz="2400" dirty="0" err="1"/>
              <a:t>wx+b</a:t>
            </a:r>
            <a:r>
              <a:rPr lang="en-IN" sz="2400" dirty="0"/>
              <a:t> (this is our model)</a:t>
            </a:r>
          </a:p>
          <a:p>
            <a:pPr lvl="1" algn="just"/>
            <a:r>
              <a:rPr lang="en-IN" sz="2400" dirty="0"/>
              <a:t>There is an infinity of possible lines obtained by changing the value of w and b</a:t>
            </a:r>
          </a:p>
          <a:p>
            <a:pPr lvl="1" algn="just"/>
            <a:r>
              <a:rPr lang="en-IN" sz="2400" dirty="0">
                <a:solidFill>
                  <a:srgbClr val="FF0000"/>
                </a:solidFill>
              </a:rPr>
              <a:t>To determine which are the values of w and b giving the "best" line separating the data.</a:t>
            </a:r>
          </a:p>
        </p:txBody>
      </p:sp>
    </p:spTree>
    <p:extLst>
      <p:ext uri="{BB962C8B-B14F-4D97-AF65-F5344CB8AC3E}">
        <p14:creationId xmlns:p14="http://schemas.microsoft.com/office/powerpoint/2010/main" val="32825975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Date Placeholder 3"/>
          <p:cNvSpPr>
            <a:spLocks noGrp="1"/>
          </p:cNvSpPr>
          <p:nvPr>
            <p:ph type="dt" sz="half" idx="4294967295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53" name="Slide Number Placeholder 4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276490" name="Text Box 10"/>
          <p:cNvSpPr txBox="1">
            <a:spLocks noChangeArrowheads="1"/>
          </p:cNvSpPr>
          <p:nvPr/>
        </p:nvSpPr>
        <p:spPr bwMode="auto">
          <a:xfrm>
            <a:off x="838200" y="1905000"/>
            <a:ext cx="1905000" cy="854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buClr>
                <a:schemeClr val="tx1"/>
              </a:buClr>
            </a:pPr>
            <a:r>
              <a:rPr lang="en-US" altLang="zh-CN" sz="2000">
                <a:ea typeface="宋体" panose="02010600030101010101" pitchFamily="2" charset="-122"/>
              </a:rPr>
              <a:t>denotes +1</a:t>
            </a:r>
          </a:p>
          <a:p>
            <a:pPr algn="ctr">
              <a:spcBef>
                <a:spcPct val="50000"/>
              </a:spcBef>
              <a:buClr>
                <a:schemeClr val="tx1"/>
              </a:buClr>
            </a:pPr>
            <a:r>
              <a:rPr lang="en-US" altLang="zh-CN" sz="2000">
                <a:ea typeface="宋体" panose="02010600030101010101" pitchFamily="2" charset="-122"/>
              </a:rPr>
              <a:t>denotes -1</a:t>
            </a:r>
          </a:p>
        </p:txBody>
      </p:sp>
      <p:sp>
        <p:nvSpPr>
          <p:cNvPr id="276491" name="Oval 11"/>
          <p:cNvSpPr>
            <a:spLocks noChangeAspect="1" noChangeArrowheads="1"/>
          </p:cNvSpPr>
          <p:nvPr/>
        </p:nvSpPr>
        <p:spPr bwMode="auto">
          <a:xfrm rot="4777107">
            <a:off x="915194" y="2056606"/>
            <a:ext cx="58738" cy="6032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6492" name="Oval 12"/>
          <p:cNvSpPr>
            <a:spLocks noChangeAspect="1" noChangeArrowheads="1"/>
          </p:cNvSpPr>
          <p:nvPr/>
        </p:nvSpPr>
        <p:spPr bwMode="auto">
          <a:xfrm rot="5895381">
            <a:off x="915988" y="2513012"/>
            <a:ext cx="50800" cy="5397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6493" name="Line 13"/>
          <p:cNvSpPr>
            <a:spLocks noChangeShapeType="1"/>
          </p:cNvSpPr>
          <p:nvPr/>
        </p:nvSpPr>
        <p:spPr bwMode="auto">
          <a:xfrm>
            <a:off x="2590800" y="2209800"/>
            <a:ext cx="0" cy="3505200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76494" name="Line 14"/>
          <p:cNvSpPr>
            <a:spLocks noChangeShapeType="1"/>
          </p:cNvSpPr>
          <p:nvPr/>
        </p:nvSpPr>
        <p:spPr bwMode="auto">
          <a:xfrm flipV="1">
            <a:off x="2438400" y="5562600"/>
            <a:ext cx="3657600" cy="0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276495" name="Oval 15"/>
          <p:cNvSpPr>
            <a:spLocks noChangeAspect="1" noChangeArrowheads="1"/>
          </p:cNvSpPr>
          <p:nvPr/>
        </p:nvSpPr>
        <p:spPr bwMode="auto">
          <a:xfrm>
            <a:off x="3717925" y="5032375"/>
            <a:ext cx="60325" cy="476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6496" name="Oval 16"/>
          <p:cNvSpPr>
            <a:spLocks noChangeAspect="1" noChangeArrowheads="1"/>
          </p:cNvSpPr>
          <p:nvPr/>
        </p:nvSpPr>
        <p:spPr bwMode="auto">
          <a:xfrm>
            <a:off x="2486025" y="3903663"/>
            <a:ext cx="60325" cy="4762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6497" name="Oval 17"/>
          <p:cNvSpPr>
            <a:spLocks noChangeAspect="1" noChangeArrowheads="1"/>
          </p:cNvSpPr>
          <p:nvPr/>
        </p:nvSpPr>
        <p:spPr bwMode="auto">
          <a:xfrm>
            <a:off x="4340225" y="2814638"/>
            <a:ext cx="60325" cy="4762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6498" name="Oval 18"/>
          <p:cNvSpPr>
            <a:spLocks noChangeAspect="1" noChangeArrowheads="1"/>
          </p:cNvSpPr>
          <p:nvPr/>
        </p:nvSpPr>
        <p:spPr bwMode="auto">
          <a:xfrm>
            <a:off x="4403725" y="3635375"/>
            <a:ext cx="60325" cy="476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6499" name="Oval 19"/>
          <p:cNvSpPr>
            <a:spLocks noChangeAspect="1" noChangeArrowheads="1"/>
          </p:cNvSpPr>
          <p:nvPr/>
        </p:nvSpPr>
        <p:spPr bwMode="auto">
          <a:xfrm>
            <a:off x="3409950" y="2663825"/>
            <a:ext cx="60325" cy="508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6500" name="Oval 20"/>
          <p:cNvSpPr>
            <a:spLocks noChangeAspect="1" noChangeArrowheads="1"/>
          </p:cNvSpPr>
          <p:nvPr/>
        </p:nvSpPr>
        <p:spPr bwMode="auto">
          <a:xfrm>
            <a:off x="3886200" y="3733800"/>
            <a:ext cx="53975" cy="4762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6501" name="Oval 21"/>
          <p:cNvSpPr>
            <a:spLocks noChangeAspect="1" noChangeArrowheads="1"/>
          </p:cNvSpPr>
          <p:nvPr/>
        </p:nvSpPr>
        <p:spPr bwMode="auto">
          <a:xfrm>
            <a:off x="3048000" y="3124200"/>
            <a:ext cx="60325" cy="58738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6502" name="Oval 22"/>
          <p:cNvSpPr>
            <a:spLocks noChangeAspect="1" noChangeArrowheads="1"/>
          </p:cNvSpPr>
          <p:nvPr/>
        </p:nvSpPr>
        <p:spPr bwMode="auto">
          <a:xfrm>
            <a:off x="5105400" y="4114800"/>
            <a:ext cx="60325" cy="508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6503" name="Oval 23"/>
          <p:cNvSpPr>
            <a:spLocks noChangeAspect="1" noChangeArrowheads="1"/>
          </p:cNvSpPr>
          <p:nvPr/>
        </p:nvSpPr>
        <p:spPr bwMode="auto">
          <a:xfrm rot="-1118274">
            <a:off x="3887788" y="4443413"/>
            <a:ext cx="53975" cy="476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6504" name="Oval 24"/>
          <p:cNvSpPr>
            <a:spLocks noChangeAspect="1" noChangeArrowheads="1"/>
          </p:cNvSpPr>
          <p:nvPr/>
        </p:nvSpPr>
        <p:spPr bwMode="auto">
          <a:xfrm rot="-1118274">
            <a:off x="6003925" y="3228975"/>
            <a:ext cx="60325" cy="508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6505" name="Oval 25"/>
          <p:cNvSpPr>
            <a:spLocks noChangeAspect="1" noChangeArrowheads="1"/>
          </p:cNvSpPr>
          <p:nvPr/>
        </p:nvSpPr>
        <p:spPr bwMode="auto">
          <a:xfrm rot="-1118274">
            <a:off x="5295900" y="4545013"/>
            <a:ext cx="60325" cy="508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6506" name="Oval 26"/>
          <p:cNvSpPr>
            <a:spLocks noChangeAspect="1" noChangeArrowheads="1"/>
          </p:cNvSpPr>
          <p:nvPr/>
        </p:nvSpPr>
        <p:spPr bwMode="auto">
          <a:xfrm rot="-1118274">
            <a:off x="3124200" y="2667000"/>
            <a:ext cx="60325" cy="508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6507" name="Oval 27"/>
          <p:cNvSpPr>
            <a:spLocks noChangeAspect="1" noChangeArrowheads="1"/>
          </p:cNvSpPr>
          <p:nvPr/>
        </p:nvSpPr>
        <p:spPr bwMode="auto">
          <a:xfrm rot="-1118274">
            <a:off x="4711700" y="3584575"/>
            <a:ext cx="60325" cy="508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6508" name="Oval 28"/>
          <p:cNvSpPr>
            <a:spLocks noChangeAspect="1" noChangeArrowheads="1"/>
          </p:cNvSpPr>
          <p:nvPr/>
        </p:nvSpPr>
        <p:spPr bwMode="auto">
          <a:xfrm rot="-1118274">
            <a:off x="5867400" y="4495800"/>
            <a:ext cx="60325" cy="476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6509" name="Oval 29"/>
          <p:cNvSpPr>
            <a:spLocks noChangeAspect="1" noChangeArrowheads="1"/>
          </p:cNvSpPr>
          <p:nvPr/>
        </p:nvSpPr>
        <p:spPr bwMode="auto">
          <a:xfrm rot="-1118274">
            <a:off x="3114675" y="3640138"/>
            <a:ext cx="60325" cy="4762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6510" name="Oval 30"/>
          <p:cNvSpPr>
            <a:spLocks noChangeAspect="1" noChangeArrowheads="1"/>
          </p:cNvSpPr>
          <p:nvPr/>
        </p:nvSpPr>
        <p:spPr bwMode="auto">
          <a:xfrm rot="5895381">
            <a:off x="3867150" y="3057525"/>
            <a:ext cx="47625" cy="5397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6511" name="Oval 31"/>
          <p:cNvSpPr>
            <a:spLocks noChangeAspect="1" noChangeArrowheads="1"/>
          </p:cNvSpPr>
          <p:nvPr/>
        </p:nvSpPr>
        <p:spPr bwMode="auto">
          <a:xfrm rot="5895381">
            <a:off x="4136231" y="5242719"/>
            <a:ext cx="55563" cy="603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6512" name="Oval 32"/>
          <p:cNvSpPr>
            <a:spLocks noChangeAspect="1" noChangeArrowheads="1"/>
          </p:cNvSpPr>
          <p:nvPr/>
        </p:nvSpPr>
        <p:spPr bwMode="auto">
          <a:xfrm rot="5895381">
            <a:off x="3114675" y="4098925"/>
            <a:ext cx="47625" cy="6032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6513" name="Oval 33"/>
          <p:cNvSpPr>
            <a:spLocks noChangeAspect="1" noChangeArrowheads="1"/>
          </p:cNvSpPr>
          <p:nvPr/>
        </p:nvSpPr>
        <p:spPr bwMode="auto">
          <a:xfrm rot="5895381">
            <a:off x="4343400" y="2393950"/>
            <a:ext cx="47625" cy="5397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6514" name="Oval 34"/>
          <p:cNvSpPr>
            <a:spLocks noChangeAspect="1" noChangeArrowheads="1"/>
          </p:cNvSpPr>
          <p:nvPr/>
        </p:nvSpPr>
        <p:spPr bwMode="auto">
          <a:xfrm rot="5895381">
            <a:off x="5304632" y="4144169"/>
            <a:ext cx="58737" cy="603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6515" name="Oval 35"/>
          <p:cNvSpPr>
            <a:spLocks noChangeAspect="1" noChangeArrowheads="1"/>
          </p:cNvSpPr>
          <p:nvPr/>
        </p:nvSpPr>
        <p:spPr bwMode="auto">
          <a:xfrm rot="5895381">
            <a:off x="4370388" y="4079875"/>
            <a:ext cx="47625" cy="5397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6516" name="Oval 36"/>
          <p:cNvSpPr>
            <a:spLocks noChangeAspect="1" noChangeArrowheads="1"/>
          </p:cNvSpPr>
          <p:nvPr/>
        </p:nvSpPr>
        <p:spPr bwMode="auto">
          <a:xfrm rot="5895381">
            <a:off x="5619750" y="3365500"/>
            <a:ext cx="47625" cy="5397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6517" name="Oval 37"/>
          <p:cNvSpPr>
            <a:spLocks noChangeAspect="1" noChangeArrowheads="1"/>
          </p:cNvSpPr>
          <p:nvPr/>
        </p:nvSpPr>
        <p:spPr bwMode="auto">
          <a:xfrm rot="5895381">
            <a:off x="3087688" y="2346325"/>
            <a:ext cx="47625" cy="6032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6518" name="Oval 38"/>
          <p:cNvSpPr>
            <a:spLocks noChangeAspect="1" noChangeArrowheads="1"/>
          </p:cNvSpPr>
          <p:nvPr/>
        </p:nvSpPr>
        <p:spPr bwMode="auto">
          <a:xfrm rot="5895381">
            <a:off x="5260975" y="3273425"/>
            <a:ext cx="47625" cy="5397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6519" name="Oval 39"/>
          <p:cNvSpPr>
            <a:spLocks noChangeAspect="1" noChangeArrowheads="1"/>
          </p:cNvSpPr>
          <p:nvPr/>
        </p:nvSpPr>
        <p:spPr bwMode="auto">
          <a:xfrm rot="5895381">
            <a:off x="5117307" y="4718844"/>
            <a:ext cx="58737" cy="5397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6520" name="Oval 40"/>
          <p:cNvSpPr>
            <a:spLocks noChangeAspect="1" noChangeArrowheads="1"/>
          </p:cNvSpPr>
          <p:nvPr/>
        </p:nvSpPr>
        <p:spPr bwMode="auto">
          <a:xfrm rot="4777107">
            <a:off x="3498057" y="3534569"/>
            <a:ext cx="58737" cy="6032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6521" name="Oval 41"/>
          <p:cNvSpPr>
            <a:spLocks noChangeAspect="1" noChangeArrowheads="1"/>
          </p:cNvSpPr>
          <p:nvPr/>
        </p:nvSpPr>
        <p:spPr bwMode="auto">
          <a:xfrm rot="4777107">
            <a:off x="4651375" y="5254625"/>
            <a:ext cx="47625" cy="5397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6522" name="Oval 42"/>
          <p:cNvSpPr>
            <a:spLocks noChangeAspect="1" noChangeArrowheads="1"/>
          </p:cNvSpPr>
          <p:nvPr/>
        </p:nvSpPr>
        <p:spPr bwMode="auto">
          <a:xfrm rot="4777107">
            <a:off x="4346575" y="4873625"/>
            <a:ext cx="47625" cy="5397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6523" name="Oval 43"/>
          <p:cNvSpPr>
            <a:spLocks noChangeAspect="1" noChangeArrowheads="1"/>
          </p:cNvSpPr>
          <p:nvPr/>
        </p:nvSpPr>
        <p:spPr bwMode="auto">
          <a:xfrm rot="4777107">
            <a:off x="2817019" y="3736181"/>
            <a:ext cx="58738" cy="5397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6524" name="Oval 44"/>
          <p:cNvSpPr>
            <a:spLocks noChangeAspect="1" noChangeArrowheads="1"/>
          </p:cNvSpPr>
          <p:nvPr/>
        </p:nvSpPr>
        <p:spPr bwMode="auto">
          <a:xfrm rot="4777107">
            <a:off x="3713163" y="2776537"/>
            <a:ext cx="50800" cy="5397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6525" name="Oval 45"/>
          <p:cNvSpPr>
            <a:spLocks noChangeAspect="1" noChangeArrowheads="1"/>
          </p:cNvSpPr>
          <p:nvPr/>
        </p:nvSpPr>
        <p:spPr bwMode="auto">
          <a:xfrm rot="4777107">
            <a:off x="4356101" y="4364037"/>
            <a:ext cx="50800" cy="603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6526" name="Oval 46"/>
          <p:cNvSpPr>
            <a:spLocks noChangeAspect="1" noChangeArrowheads="1"/>
          </p:cNvSpPr>
          <p:nvPr/>
        </p:nvSpPr>
        <p:spPr bwMode="auto">
          <a:xfrm rot="4777107">
            <a:off x="2504282" y="3082131"/>
            <a:ext cx="58738" cy="6032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6527" name="Oval 47"/>
          <p:cNvSpPr>
            <a:spLocks noChangeAspect="1" noChangeArrowheads="1"/>
          </p:cNvSpPr>
          <p:nvPr/>
        </p:nvSpPr>
        <p:spPr bwMode="auto">
          <a:xfrm rot="4777107">
            <a:off x="3937794" y="5049044"/>
            <a:ext cx="55563" cy="603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6528" name="Oval 48"/>
          <p:cNvSpPr>
            <a:spLocks noChangeAspect="1" noChangeArrowheads="1"/>
          </p:cNvSpPr>
          <p:nvPr/>
        </p:nvSpPr>
        <p:spPr bwMode="auto">
          <a:xfrm rot="4777107">
            <a:off x="5303838" y="4756150"/>
            <a:ext cx="50800" cy="603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6530" name="Text Box 50"/>
          <p:cNvSpPr txBox="1">
            <a:spLocks noChangeArrowheads="1"/>
          </p:cNvSpPr>
          <p:nvPr/>
        </p:nvSpPr>
        <p:spPr bwMode="auto">
          <a:xfrm>
            <a:off x="6248400" y="3200400"/>
            <a:ext cx="2438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fol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>
                <a:schemeClr val="tx1"/>
              </a:buClr>
            </a:pPr>
            <a:endParaRPr lang="zh-CN" altLang="en-US" sz="2000">
              <a:ea typeface="宋体" panose="02010600030101010101" pitchFamily="2" charset="-122"/>
            </a:endParaRPr>
          </a:p>
        </p:txBody>
      </p:sp>
      <p:sp>
        <p:nvSpPr>
          <p:cNvPr id="276531" name="Text Box 51"/>
          <p:cNvSpPr txBox="1">
            <a:spLocks noChangeArrowheads="1"/>
          </p:cNvSpPr>
          <p:nvPr/>
        </p:nvSpPr>
        <p:spPr bwMode="auto">
          <a:xfrm>
            <a:off x="6400800" y="3352800"/>
            <a:ext cx="22098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fol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>
                <a:schemeClr val="tx1"/>
              </a:buClr>
            </a:pPr>
            <a:r>
              <a:rPr lang="en-US" altLang="zh-CN" sz="2000" dirty="0"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How would you classify this data?</a:t>
            </a:r>
          </a:p>
        </p:txBody>
      </p:sp>
      <p:sp>
        <p:nvSpPr>
          <p:cNvPr id="55" name="object 2"/>
          <p:cNvSpPr txBox="1">
            <a:spLocks/>
          </p:cNvSpPr>
          <p:nvPr/>
        </p:nvSpPr>
        <p:spPr>
          <a:xfrm>
            <a:off x="609600" y="228600"/>
            <a:ext cx="7467600" cy="47384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000" b="0" kern="1200" cap="sm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algn="ctr">
              <a:spcBef>
                <a:spcPts val="95"/>
              </a:spcBef>
            </a:pPr>
            <a:r>
              <a:rPr lang="en-US" b="1" spc="-5" dirty="0">
                <a:solidFill>
                  <a:srgbClr val="C00000"/>
                </a:solidFill>
              </a:rPr>
              <a:t>Support Vector Machine (SVM) </a:t>
            </a:r>
          </a:p>
        </p:txBody>
      </p:sp>
    </p:spTree>
    <p:extLst>
      <p:ext uri="{BB962C8B-B14F-4D97-AF65-F5344CB8AC3E}">
        <p14:creationId xmlns:p14="http://schemas.microsoft.com/office/powerpoint/2010/main" val="3047773842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Date Placeholder 3"/>
          <p:cNvSpPr>
            <a:spLocks noGrp="1"/>
          </p:cNvSpPr>
          <p:nvPr>
            <p:ph type="dt" sz="half" idx="4294967295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54" name="Slide Number Placeholder 4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277514" name="Text Box 10"/>
          <p:cNvSpPr txBox="1">
            <a:spLocks noChangeArrowheads="1"/>
          </p:cNvSpPr>
          <p:nvPr/>
        </p:nvSpPr>
        <p:spPr bwMode="auto">
          <a:xfrm>
            <a:off x="838200" y="1905000"/>
            <a:ext cx="1905000" cy="854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buClr>
                <a:schemeClr val="tx1"/>
              </a:buClr>
            </a:pPr>
            <a:r>
              <a:rPr lang="en-US" altLang="zh-CN" sz="2000">
                <a:ea typeface="宋体" panose="02010600030101010101" pitchFamily="2" charset="-122"/>
              </a:rPr>
              <a:t>denotes +1</a:t>
            </a:r>
          </a:p>
          <a:p>
            <a:pPr algn="ctr">
              <a:spcBef>
                <a:spcPct val="50000"/>
              </a:spcBef>
              <a:buClr>
                <a:schemeClr val="tx1"/>
              </a:buClr>
            </a:pPr>
            <a:r>
              <a:rPr lang="en-US" altLang="zh-CN" sz="2000">
                <a:ea typeface="宋体" panose="02010600030101010101" pitchFamily="2" charset="-122"/>
              </a:rPr>
              <a:t>denotes -1</a:t>
            </a:r>
          </a:p>
        </p:txBody>
      </p:sp>
      <p:sp>
        <p:nvSpPr>
          <p:cNvPr id="277515" name="Oval 11"/>
          <p:cNvSpPr>
            <a:spLocks noChangeAspect="1" noChangeArrowheads="1"/>
          </p:cNvSpPr>
          <p:nvPr/>
        </p:nvSpPr>
        <p:spPr bwMode="auto">
          <a:xfrm rot="4777107">
            <a:off x="915194" y="2056606"/>
            <a:ext cx="58738" cy="6032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7516" name="Oval 12"/>
          <p:cNvSpPr>
            <a:spLocks noChangeAspect="1" noChangeArrowheads="1"/>
          </p:cNvSpPr>
          <p:nvPr/>
        </p:nvSpPr>
        <p:spPr bwMode="auto">
          <a:xfrm rot="5895381">
            <a:off x="915988" y="2513012"/>
            <a:ext cx="50800" cy="5397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7517" name="Line 13"/>
          <p:cNvSpPr>
            <a:spLocks noChangeShapeType="1"/>
          </p:cNvSpPr>
          <p:nvPr/>
        </p:nvSpPr>
        <p:spPr bwMode="auto">
          <a:xfrm>
            <a:off x="2590800" y="2209800"/>
            <a:ext cx="0" cy="3505200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77518" name="Line 14"/>
          <p:cNvSpPr>
            <a:spLocks noChangeShapeType="1"/>
          </p:cNvSpPr>
          <p:nvPr/>
        </p:nvSpPr>
        <p:spPr bwMode="auto">
          <a:xfrm flipV="1">
            <a:off x="2438400" y="5562600"/>
            <a:ext cx="3657600" cy="0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277519" name="Oval 15"/>
          <p:cNvSpPr>
            <a:spLocks noChangeAspect="1" noChangeArrowheads="1"/>
          </p:cNvSpPr>
          <p:nvPr/>
        </p:nvSpPr>
        <p:spPr bwMode="auto">
          <a:xfrm>
            <a:off x="3717925" y="5032375"/>
            <a:ext cx="60325" cy="476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7520" name="Oval 16"/>
          <p:cNvSpPr>
            <a:spLocks noChangeAspect="1" noChangeArrowheads="1"/>
          </p:cNvSpPr>
          <p:nvPr/>
        </p:nvSpPr>
        <p:spPr bwMode="auto">
          <a:xfrm>
            <a:off x="2486025" y="3903663"/>
            <a:ext cx="60325" cy="4762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7521" name="Oval 17"/>
          <p:cNvSpPr>
            <a:spLocks noChangeAspect="1" noChangeArrowheads="1"/>
          </p:cNvSpPr>
          <p:nvPr/>
        </p:nvSpPr>
        <p:spPr bwMode="auto">
          <a:xfrm>
            <a:off x="4340225" y="2814638"/>
            <a:ext cx="60325" cy="4762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7522" name="Oval 18"/>
          <p:cNvSpPr>
            <a:spLocks noChangeAspect="1" noChangeArrowheads="1"/>
          </p:cNvSpPr>
          <p:nvPr/>
        </p:nvSpPr>
        <p:spPr bwMode="auto">
          <a:xfrm>
            <a:off x="4403725" y="3635375"/>
            <a:ext cx="60325" cy="476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7523" name="Oval 19"/>
          <p:cNvSpPr>
            <a:spLocks noChangeAspect="1" noChangeArrowheads="1"/>
          </p:cNvSpPr>
          <p:nvPr/>
        </p:nvSpPr>
        <p:spPr bwMode="auto">
          <a:xfrm>
            <a:off x="3409950" y="2663825"/>
            <a:ext cx="60325" cy="508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7524" name="Oval 20"/>
          <p:cNvSpPr>
            <a:spLocks noChangeAspect="1" noChangeArrowheads="1"/>
          </p:cNvSpPr>
          <p:nvPr/>
        </p:nvSpPr>
        <p:spPr bwMode="auto">
          <a:xfrm>
            <a:off x="3886200" y="3733800"/>
            <a:ext cx="53975" cy="4762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7525" name="Oval 21"/>
          <p:cNvSpPr>
            <a:spLocks noChangeAspect="1" noChangeArrowheads="1"/>
          </p:cNvSpPr>
          <p:nvPr/>
        </p:nvSpPr>
        <p:spPr bwMode="auto">
          <a:xfrm>
            <a:off x="3048000" y="3124200"/>
            <a:ext cx="60325" cy="58738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7526" name="Oval 22"/>
          <p:cNvSpPr>
            <a:spLocks noChangeAspect="1" noChangeArrowheads="1"/>
          </p:cNvSpPr>
          <p:nvPr/>
        </p:nvSpPr>
        <p:spPr bwMode="auto">
          <a:xfrm>
            <a:off x="5105400" y="4114800"/>
            <a:ext cx="60325" cy="508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7527" name="Oval 23"/>
          <p:cNvSpPr>
            <a:spLocks noChangeAspect="1" noChangeArrowheads="1"/>
          </p:cNvSpPr>
          <p:nvPr/>
        </p:nvSpPr>
        <p:spPr bwMode="auto">
          <a:xfrm rot="-1118274">
            <a:off x="3887788" y="4443413"/>
            <a:ext cx="53975" cy="476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7528" name="Oval 24"/>
          <p:cNvSpPr>
            <a:spLocks noChangeAspect="1" noChangeArrowheads="1"/>
          </p:cNvSpPr>
          <p:nvPr/>
        </p:nvSpPr>
        <p:spPr bwMode="auto">
          <a:xfrm rot="-1118274">
            <a:off x="6003925" y="3228975"/>
            <a:ext cx="60325" cy="508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7529" name="Oval 25"/>
          <p:cNvSpPr>
            <a:spLocks noChangeAspect="1" noChangeArrowheads="1"/>
          </p:cNvSpPr>
          <p:nvPr/>
        </p:nvSpPr>
        <p:spPr bwMode="auto">
          <a:xfrm rot="-1118274">
            <a:off x="5295900" y="4545013"/>
            <a:ext cx="60325" cy="508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7530" name="Oval 26"/>
          <p:cNvSpPr>
            <a:spLocks noChangeAspect="1" noChangeArrowheads="1"/>
          </p:cNvSpPr>
          <p:nvPr/>
        </p:nvSpPr>
        <p:spPr bwMode="auto">
          <a:xfrm rot="-1118274">
            <a:off x="3124200" y="2667000"/>
            <a:ext cx="60325" cy="508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7531" name="Oval 27"/>
          <p:cNvSpPr>
            <a:spLocks noChangeAspect="1" noChangeArrowheads="1"/>
          </p:cNvSpPr>
          <p:nvPr/>
        </p:nvSpPr>
        <p:spPr bwMode="auto">
          <a:xfrm rot="-1118274">
            <a:off x="4711700" y="3584575"/>
            <a:ext cx="60325" cy="508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7532" name="Oval 28"/>
          <p:cNvSpPr>
            <a:spLocks noChangeAspect="1" noChangeArrowheads="1"/>
          </p:cNvSpPr>
          <p:nvPr/>
        </p:nvSpPr>
        <p:spPr bwMode="auto">
          <a:xfrm rot="-1118274">
            <a:off x="5867400" y="4495800"/>
            <a:ext cx="60325" cy="476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7533" name="Oval 29"/>
          <p:cNvSpPr>
            <a:spLocks noChangeAspect="1" noChangeArrowheads="1"/>
          </p:cNvSpPr>
          <p:nvPr/>
        </p:nvSpPr>
        <p:spPr bwMode="auto">
          <a:xfrm rot="-1118274">
            <a:off x="3114675" y="3640138"/>
            <a:ext cx="60325" cy="4762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7534" name="Oval 30"/>
          <p:cNvSpPr>
            <a:spLocks noChangeAspect="1" noChangeArrowheads="1"/>
          </p:cNvSpPr>
          <p:nvPr/>
        </p:nvSpPr>
        <p:spPr bwMode="auto">
          <a:xfrm rot="5895381">
            <a:off x="3867150" y="3057525"/>
            <a:ext cx="47625" cy="5397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7535" name="Oval 31"/>
          <p:cNvSpPr>
            <a:spLocks noChangeAspect="1" noChangeArrowheads="1"/>
          </p:cNvSpPr>
          <p:nvPr/>
        </p:nvSpPr>
        <p:spPr bwMode="auto">
          <a:xfrm rot="5895381">
            <a:off x="4136231" y="5242719"/>
            <a:ext cx="55563" cy="603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7536" name="Oval 32"/>
          <p:cNvSpPr>
            <a:spLocks noChangeAspect="1" noChangeArrowheads="1"/>
          </p:cNvSpPr>
          <p:nvPr/>
        </p:nvSpPr>
        <p:spPr bwMode="auto">
          <a:xfrm rot="5895381">
            <a:off x="3114675" y="4098925"/>
            <a:ext cx="47625" cy="6032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7537" name="Oval 33"/>
          <p:cNvSpPr>
            <a:spLocks noChangeAspect="1" noChangeArrowheads="1"/>
          </p:cNvSpPr>
          <p:nvPr/>
        </p:nvSpPr>
        <p:spPr bwMode="auto">
          <a:xfrm rot="5895381">
            <a:off x="4343400" y="2393950"/>
            <a:ext cx="47625" cy="5397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7538" name="Oval 34"/>
          <p:cNvSpPr>
            <a:spLocks noChangeAspect="1" noChangeArrowheads="1"/>
          </p:cNvSpPr>
          <p:nvPr/>
        </p:nvSpPr>
        <p:spPr bwMode="auto">
          <a:xfrm rot="5895381">
            <a:off x="5304632" y="4144169"/>
            <a:ext cx="58737" cy="603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7539" name="Oval 35"/>
          <p:cNvSpPr>
            <a:spLocks noChangeAspect="1" noChangeArrowheads="1"/>
          </p:cNvSpPr>
          <p:nvPr/>
        </p:nvSpPr>
        <p:spPr bwMode="auto">
          <a:xfrm rot="5895381">
            <a:off x="4370388" y="4079875"/>
            <a:ext cx="47625" cy="5397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7540" name="Oval 36"/>
          <p:cNvSpPr>
            <a:spLocks noChangeAspect="1" noChangeArrowheads="1"/>
          </p:cNvSpPr>
          <p:nvPr/>
        </p:nvSpPr>
        <p:spPr bwMode="auto">
          <a:xfrm rot="5895381">
            <a:off x="5619750" y="3365500"/>
            <a:ext cx="47625" cy="5397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7541" name="Oval 37"/>
          <p:cNvSpPr>
            <a:spLocks noChangeAspect="1" noChangeArrowheads="1"/>
          </p:cNvSpPr>
          <p:nvPr/>
        </p:nvSpPr>
        <p:spPr bwMode="auto">
          <a:xfrm rot="5895381">
            <a:off x="3087688" y="2346325"/>
            <a:ext cx="47625" cy="6032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7542" name="Oval 38"/>
          <p:cNvSpPr>
            <a:spLocks noChangeAspect="1" noChangeArrowheads="1"/>
          </p:cNvSpPr>
          <p:nvPr/>
        </p:nvSpPr>
        <p:spPr bwMode="auto">
          <a:xfrm rot="5895381">
            <a:off x="5260975" y="3273425"/>
            <a:ext cx="47625" cy="5397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7543" name="Oval 39"/>
          <p:cNvSpPr>
            <a:spLocks noChangeAspect="1" noChangeArrowheads="1"/>
          </p:cNvSpPr>
          <p:nvPr/>
        </p:nvSpPr>
        <p:spPr bwMode="auto">
          <a:xfrm rot="5895381">
            <a:off x="5117307" y="4718844"/>
            <a:ext cx="58737" cy="5397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7544" name="Oval 40"/>
          <p:cNvSpPr>
            <a:spLocks noChangeAspect="1" noChangeArrowheads="1"/>
          </p:cNvSpPr>
          <p:nvPr/>
        </p:nvSpPr>
        <p:spPr bwMode="auto">
          <a:xfrm rot="4777107">
            <a:off x="3498057" y="3534569"/>
            <a:ext cx="58737" cy="6032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7545" name="Oval 41"/>
          <p:cNvSpPr>
            <a:spLocks noChangeAspect="1" noChangeArrowheads="1"/>
          </p:cNvSpPr>
          <p:nvPr/>
        </p:nvSpPr>
        <p:spPr bwMode="auto">
          <a:xfrm rot="4777107">
            <a:off x="4651375" y="5254625"/>
            <a:ext cx="47625" cy="5397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7546" name="Oval 42"/>
          <p:cNvSpPr>
            <a:spLocks noChangeAspect="1" noChangeArrowheads="1"/>
          </p:cNvSpPr>
          <p:nvPr/>
        </p:nvSpPr>
        <p:spPr bwMode="auto">
          <a:xfrm rot="4777107">
            <a:off x="4346575" y="4873625"/>
            <a:ext cx="47625" cy="5397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7547" name="Oval 43"/>
          <p:cNvSpPr>
            <a:spLocks noChangeAspect="1" noChangeArrowheads="1"/>
          </p:cNvSpPr>
          <p:nvPr/>
        </p:nvSpPr>
        <p:spPr bwMode="auto">
          <a:xfrm rot="4777107">
            <a:off x="2817019" y="3736181"/>
            <a:ext cx="58738" cy="5397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7548" name="Oval 44"/>
          <p:cNvSpPr>
            <a:spLocks noChangeAspect="1" noChangeArrowheads="1"/>
          </p:cNvSpPr>
          <p:nvPr/>
        </p:nvSpPr>
        <p:spPr bwMode="auto">
          <a:xfrm rot="4777107">
            <a:off x="3713163" y="2776537"/>
            <a:ext cx="50800" cy="5397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7549" name="Oval 45"/>
          <p:cNvSpPr>
            <a:spLocks noChangeAspect="1" noChangeArrowheads="1"/>
          </p:cNvSpPr>
          <p:nvPr/>
        </p:nvSpPr>
        <p:spPr bwMode="auto">
          <a:xfrm rot="4777107">
            <a:off x="4356101" y="4364037"/>
            <a:ext cx="50800" cy="603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7550" name="Oval 46"/>
          <p:cNvSpPr>
            <a:spLocks noChangeAspect="1" noChangeArrowheads="1"/>
          </p:cNvSpPr>
          <p:nvPr/>
        </p:nvSpPr>
        <p:spPr bwMode="auto">
          <a:xfrm rot="4777107">
            <a:off x="2504282" y="3082131"/>
            <a:ext cx="58738" cy="6032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7551" name="Oval 47"/>
          <p:cNvSpPr>
            <a:spLocks noChangeAspect="1" noChangeArrowheads="1"/>
          </p:cNvSpPr>
          <p:nvPr/>
        </p:nvSpPr>
        <p:spPr bwMode="auto">
          <a:xfrm rot="4777107">
            <a:off x="3937794" y="5049044"/>
            <a:ext cx="55563" cy="603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7552" name="Oval 48"/>
          <p:cNvSpPr>
            <a:spLocks noChangeAspect="1" noChangeArrowheads="1"/>
          </p:cNvSpPr>
          <p:nvPr/>
        </p:nvSpPr>
        <p:spPr bwMode="auto">
          <a:xfrm rot="4777107">
            <a:off x="5303838" y="4756150"/>
            <a:ext cx="50800" cy="603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7554" name="Line 50"/>
          <p:cNvSpPr>
            <a:spLocks noChangeShapeType="1"/>
          </p:cNvSpPr>
          <p:nvPr/>
        </p:nvSpPr>
        <p:spPr bwMode="auto">
          <a:xfrm flipV="1">
            <a:off x="2590800" y="2209800"/>
            <a:ext cx="3124200" cy="3048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277555" name="Text Box 51"/>
          <p:cNvSpPr txBox="1">
            <a:spLocks noChangeArrowheads="1"/>
          </p:cNvSpPr>
          <p:nvPr/>
        </p:nvSpPr>
        <p:spPr bwMode="auto">
          <a:xfrm>
            <a:off x="6248400" y="3200400"/>
            <a:ext cx="2438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fol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>
                <a:schemeClr val="tx1"/>
              </a:buClr>
            </a:pPr>
            <a:endParaRPr lang="zh-CN" altLang="en-US" sz="2000">
              <a:ea typeface="宋体" panose="02010600030101010101" pitchFamily="2" charset="-122"/>
            </a:endParaRPr>
          </a:p>
        </p:txBody>
      </p:sp>
      <p:sp>
        <p:nvSpPr>
          <p:cNvPr id="277556" name="Text Box 52"/>
          <p:cNvSpPr txBox="1">
            <a:spLocks noChangeArrowheads="1"/>
          </p:cNvSpPr>
          <p:nvPr/>
        </p:nvSpPr>
        <p:spPr bwMode="auto">
          <a:xfrm>
            <a:off x="6400800" y="3352800"/>
            <a:ext cx="22098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fol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>
                <a:schemeClr val="tx1"/>
              </a:buClr>
            </a:pPr>
            <a:r>
              <a:rPr lang="en-US" altLang="zh-CN" sz="2000" dirty="0"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How would you classify this data?</a:t>
            </a:r>
          </a:p>
        </p:txBody>
      </p:sp>
      <p:sp>
        <p:nvSpPr>
          <p:cNvPr id="56" name="object 2"/>
          <p:cNvSpPr txBox="1">
            <a:spLocks/>
          </p:cNvSpPr>
          <p:nvPr/>
        </p:nvSpPr>
        <p:spPr>
          <a:xfrm>
            <a:off x="609600" y="228600"/>
            <a:ext cx="7467600" cy="47384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000" b="0" kern="1200" cap="sm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algn="ctr">
              <a:spcBef>
                <a:spcPts val="95"/>
              </a:spcBef>
            </a:pPr>
            <a:r>
              <a:rPr lang="en-US" b="1" spc="-5" dirty="0">
                <a:solidFill>
                  <a:srgbClr val="C00000"/>
                </a:solidFill>
              </a:rPr>
              <a:t>Support Vector Machine (SVM) </a:t>
            </a:r>
          </a:p>
        </p:txBody>
      </p:sp>
    </p:spTree>
    <p:extLst>
      <p:ext uri="{BB962C8B-B14F-4D97-AF65-F5344CB8AC3E}">
        <p14:creationId xmlns:p14="http://schemas.microsoft.com/office/powerpoint/2010/main" val="2515321234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Date Placeholder 3"/>
          <p:cNvSpPr>
            <a:spLocks noGrp="1"/>
          </p:cNvSpPr>
          <p:nvPr>
            <p:ph type="dt" sz="half" idx="4294967295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54" name="Slide Number Placeholder 4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B5C638C9-DA85-4F20-A845-6E4E677B31AA}" type="slidenum">
              <a:rPr lang="zh-CN" altLang="en-US"/>
              <a:pPr/>
              <a:t>8</a:t>
            </a:fld>
            <a:endParaRPr lang="en-US" altLang="zh-CN"/>
          </a:p>
        </p:txBody>
      </p:sp>
      <p:sp>
        <p:nvSpPr>
          <p:cNvPr id="278538" name="Text Box 10"/>
          <p:cNvSpPr txBox="1">
            <a:spLocks noChangeArrowheads="1"/>
          </p:cNvSpPr>
          <p:nvPr/>
        </p:nvSpPr>
        <p:spPr bwMode="auto">
          <a:xfrm>
            <a:off x="838200" y="1905000"/>
            <a:ext cx="1905000" cy="854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buClr>
                <a:schemeClr val="tx1"/>
              </a:buClr>
            </a:pPr>
            <a:r>
              <a:rPr lang="en-US" altLang="zh-CN" sz="2000">
                <a:ea typeface="宋体" panose="02010600030101010101" pitchFamily="2" charset="-122"/>
              </a:rPr>
              <a:t>denotes +1</a:t>
            </a:r>
          </a:p>
          <a:p>
            <a:pPr algn="ctr">
              <a:spcBef>
                <a:spcPct val="50000"/>
              </a:spcBef>
              <a:buClr>
                <a:schemeClr val="tx1"/>
              </a:buClr>
            </a:pPr>
            <a:r>
              <a:rPr lang="en-US" altLang="zh-CN" sz="2000">
                <a:ea typeface="宋体" panose="02010600030101010101" pitchFamily="2" charset="-122"/>
              </a:rPr>
              <a:t>denotes -1</a:t>
            </a:r>
          </a:p>
        </p:txBody>
      </p:sp>
      <p:sp>
        <p:nvSpPr>
          <p:cNvPr id="278539" name="Oval 11"/>
          <p:cNvSpPr>
            <a:spLocks noChangeAspect="1" noChangeArrowheads="1"/>
          </p:cNvSpPr>
          <p:nvPr/>
        </p:nvSpPr>
        <p:spPr bwMode="auto">
          <a:xfrm rot="4777107">
            <a:off x="915194" y="2056606"/>
            <a:ext cx="58738" cy="6032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8540" name="Oval 12"/>
          <p:cNvSpPr>
            <a:spLocks noChangeAspect="1" noChangeArrowheads="1"/>
          </p:cNvSpPr>
          <p:nvPr/>
        </p:nvSpPr>
        <p:spPr bwMode="auto">
          <a:xfrm rot="5895381">
            <a:off x="915988" y="2513012"/>
            <a:ext cx="50800" cy="5397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8541" name="Line 13"/>
          <p:cNvSpPr>
            <a:spLocks noChangeShapeType="1"/>
          </p:cNvSpPr>
          <p:nvPr/>
        </p:nvSpPr>
        <p:spPr bwMode="auto">
          <a:xfrm>
            <a:off x="2590800" y="2209800"/>
            <a:ext cx="0" cy="3505200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78542" name="Line 14"/>
          <p:cNvSpPr>
            <a:spLocks noChangeShapeType="1"/>
          </p:cNvSpPr>
          <p:nvPr/>
        </p:nvSpPr>
        <p:spPr bwMode="auto">
          <a:xfrm flipV="1">
            <a:off x="2438400" y="5562600"/>
            <a:ext cx="3657600" cy="0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278543" name="Oval 15"/>
          <p:cNvSpPr>
            <a:spLocks noChangeAspect="1" noChangeArrowheads="1"/>
          </p:cNvSpPr>
          <p:nvPr/>
        </p:nvSpPr>
        <p:spPr bwMode="auto">
          <a:xfrm>
            <a:off x="3717925" y="5032375"/>
            <a:ext cx="60325" cy="476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8544" name="Oval 16"/>
          <p:cNvSpPr>
            <a:spLocks noChangeAspect="1" noChangeArrowheads="1"/>
          </p:cNvSpPr>
          <p:nvPr/>
        </p:nvSpPr>
        <p:spPr bwMode="auto">
          <a:xfrm>
            <a:off x="2486025" y="3903663"/>
            <a:ext cx="60325" cy="4762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8545" name="Oval 17"/>
          <p:cNvSpPr>
            <a:spLocks noChangeAspect="1" noChangeArrowheads="1"/>
          </p:cNvSpPr>
          <p:nvPr/>
        </p:nvSpPr>
        <p:spPr bwMode="auto">
          <a:xfrm>
            <a:off x="4340225" y="2814638"/>
            <a:ext cx="60325" cy="4762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8546" name="Oval 18"/>
          <p:cNvSpPr>
            <a:spLocks noChangeAspect="1" noChangeArrowheads="1"/>
          </p:cNvSpPr>
          <p:nvPr/>
        </p:nvSpPr>
        <p:spPr bwMode="auto">
          <a:xfrm>
            <a:off x="4403725" y="3635375"/>
            <a:ext cx="60325" cy="476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8547" name="Oval 19"/>
          <p:cNvSpPr>
            <a:spLocks noChangeAspect="1" noChangeArrowheads="1"/>
          </p:cNvSpPr>
          <p:nvPr/>
        </p:nvSpPr>
        <p:spPr bwMode="auto">
          <a:xfrm>
            <a:off x="3409950" y="2663825"/>
            <a:ext cx="60325" cy="508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8548" name="Oval 20"/>
          <p:cNvSpPr>
            <a:spLocks noChangeAspect="1" noChangeArrowheads="1"/>
          </p:cNvSpPr>
          <p:nvPr/>
        </p:nvSpPr>
        <p:spPr bwMode="auto">
          <a:xfrm>
            <a:off x="3886200" y="3733800"/>
            <a:ext cx="53975" cy="4762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8549" name="Oval 21"/>
          <p:cNvSpPr>
            <a:spLocks noChangeAspect="1" noChangeArrowheads="1"/>
          </p:cNvSpPr>
          <p:nvPr/>
        </p:nvSpPr>
        <p:spPr bwMode="auto">
          <a:xfrm>
            <a:off x="3048000" y="3124200"/>
            <a:ext cx="60325" cy="58738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8550" name="Oval 22"/>
          <p:cNvSpPr>
            <a:spLocks noChangeAspect="1" noChangeArrowheads="1"/>
          </p:cNvSpPr>
          <p:nvPr/>
        </p:nvSpPr>
        <p:spPr bwMode="auto">
          <a:xfrm>
            <a:off x="5105400" y="4114800"/>
            <a:ext cx="60325" cy="508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8551" name="Oval 23"/>
          <p:cNvSpPr>
            <a:spLocks noChangeAspect="1" noChangeArrowheads="1"/>
          </p:cNvSpPr>
          <p:nvPr/>
        </p:nvSpPr>
        <p:spPr bwMode="auto">
          <a:xfrm rot="-1118274">
            <a:off x="3887788" y="4443413"/>
            <a:ext cx="53975" cy="476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8552" name="Oval 24"/>
          <p:cNvSpPr>
            <a:spLocks noChangeAspect="1" noChangeArrowheads="1"/>
          </p:cNvSpPr>
          <p:nvPr/>
        </p:nvSpPr>
        <p:spPr bwMode="auto">
          <a:xfrm rot="-1118274">
            <a:off x="6003925" y="3228975"/>
            <a:ext cx="60325" cy="508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8553" name="Oval 25"/>
          <p:cNvSpPr>
            <a:spLocks noChangeAspect="1" noChangeArrowheads="1"/>
          </p:cNvSpPr>
          <p:nvPr/>
        </p:nvSpPr>
        <p:spPr bwMode="auto">
          <a:xfrm rot="-1118274">
            <a:off x="5295900" y="4545013"/>
            <a:ext cx="60325" cy="508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8554" name="Oval 26"/>
          <p:cNvSpPr>
            <a:spLocks noChangeAspect="1" noChangeArrowheads="1"/>
          </p:cNvSpPr>
          <p:nvPr/>
        </p:nvSpPr>
        <p:spPr bwMode="auto">
          <a:xfrm rot="-1118274">
            <a:off x="3124200" y="2667000"/>
            <a:ext cx="60325" cy="508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8555" name="Oval 27"/>
          <p:cNvSpPr>
            <a:spLocks noChangeAspect="1" noChangeArrowheads="1"/>
          </p:cNvSpPr>
          <p:nvPr/>
        </p:nvSpPr>
        <p:spPr bwMode="auto">
          <a:xfrm rot="-1118274">
            <a:off x="4711700" y="3584575"/>
            <a:ext cx="60325" cy="508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8556" name="Oval 28"/>
          <p:cNvSpPr>
            <a:spLocks noChangeAspect="1" noChangeArrowheads="1"/>
          </p:cNvSpPr>
          <p:nvPr/>
        </p:nvSpPr>
        <p:spPr bwMode="auto">
          <a:xfrm rot="-1118274">
            <a:off x="5867400" y="4495800"/>
            <a:ext cx="60325" cy="476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8557" name="Oval 29"/>
          <p:cNvSpPr>
            <a:spLocks noChangeAspect="1" noChangeArrowheads="1"/>
          </p:cNvSpPr>
          <p:nvPr/>
        </p:nvSpPr>
        <p:spPr bwMode="auto">
          <a:xfrm rot="-1118274">
            <a:off x="3114675" y="3640138"/>
            <a:ext cx="60325" cy="4762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8558" name="Oval 30"/>
          <p:cNvSpPr>
            <a:spLocks noChangeAspect="1" noChangeArrowheads="1"/>
          </p:cNvSpPr>
          <p:nvPr/>
        </p:nvSpPr>
        <p:spPr bwMode="auto">
          <a:xfrm rot="5895381">
            <a:off x="3867150" y="3057525"/>
            <a:ext cx="47625" cy="5397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8559" name="Oval 31"/>
          <p:cNvSpPr>
            <a:spLocks noChangeAspect="1" noChangeArrowheads="1"/>
          </p:cNvSpPr>
          <p:nvPr/>
        </p:nvSpPr>
        <p:spPr bwMode="auto">
          <a:xfrm rot="5895381">
            <a:off x="4136231" y="5242719"/>
            <a:ext cx="55563" cy="603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8560" name="Oval 32"/>
          <p:cNvSpPr>
            <a:spLocks noChangeAspect="1" noChangeArrowheads="1"/>
          </p:cNvSpPr>
          <p:nvPr/>
        </p:nvSpPr>
        <p:spPr bwMode="auto">
          <a:xfrm rot="5895381">
            <a:off x="3114675" y="4098925"/>
            <a:ext cx="47625" cy="6032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8561" name="Oval 33"/>
          <p:cNvSpPr>
            <a:spLocks noChangeAspect="1" noChangeArrowheads="1"/>
          </p:cNvSpPr>
          <p:nvPr/>
        </p:nvSpPr>
        <p:spPr bwMode="auto">
          <a:xfrm rot="5895381">
            <a:off x="4343400" y="2393950"/>
            <a:ext cx="47625" cy="5397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8562" name="Oval 34"/>
          <p:cNvSpPr>
            <a:spLocks noChangeAspect="1" noChangeArrowheads="1"/>
          </p:cNvSpPr>
          <p:nvPr/>
        </p:nvSpPr>
        <p:spPr bwMode="auto">
          <a:xfrm rot="5895381">
            <a:off x="5304632" y="4144169"/>
            <a:ext cx="58737" cy="603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8563" name="Oval 35"/>
          <p:cNvSpPr>
            <a:spLocks noChangeAspect="1" noChangeArrowheads="1"/>
          </p:cNvSpPr>
          <p:nvPr/>
        </p:nvSpPr>
        <p:spPr bwMode="auto">
          <a:xfrm rot="5895381">
            <a:off x="4370388" y="4079875"/>
            <a:ext cx="47625" cy="5397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8564" name="Oval 36"/>
          <p:cNvSpPr>
            <a:spLocks noChangeAspect="1" noChangeArrowheads="1"/>
          </p:cNvSpPr>
          <p:nvPr/>
        </p:nvSpPr>
        <p:spPr bwMode="auto">
          <a:xfrm rot="5895381">
            <a:off x="5619750" y="3365500"/>
            <a:ext cx="47625" cy="5397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8565" name="Oval 37"/>
          <p:cNvSpPr>
            <a:spLocks noChangeAspect="1" noChangeArrowheads="1"/>
          </p:cNvSpPr>
          <p:nvPr/>
        </p:nvSpPr>
        <p:spPr bwMode="auto">
          <a:xfrm rot="5895381">
            <a:off x="3087688" y="2346325"/>
            <a:ext cx="47625" cy="6032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8566" name="Oval 38"/>
          <p:cNvSpPr>
            <a:spLocks noChangeAspect="1" noChangeArrowheads="1"/>
          </p:cNvSpPr>
          <p:nvPr/>
        </p:nvSpPr>
        <p:spPr bwMode="auto">
          <a:xfrm rot="5895381">
            <a:off x="5260975" y="3273425"/>
            <a:ext cx="47625" cy="5397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8567" name="Oval 39"/>
          <p:cNvSpPr>
            <a:spLocks noChangeAspect="1" noChangeArrowheads="1"/>
          </p:cNvSpPr>
          <p:nvPr/>
        </p:nvSpPr>
        <p:spPr bwMode="auto">
          <a:xfrm rot="5895381">
            <a:off x="5117307" y="4718844"/>
            <a:ext cx="58737" cy="5397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8568" name="Oval 40"/>
          <p:cNvSpPr>
            <a:spLocks noChangeAspect="1" noChangeArrowheads="1"/>
          </p:cNvSpPr>
          <p:nvPr/>
        </p:nvSpPr>
        <p:spPr bwMode="auto">
          <a:xfrm rot="4777107">
            <a:off x="3498057" y="3534569"/>
            <a:ext cx="58737" cy="6032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8569" name="Oval 41"/>
          <p:cNvSpPr>
            <a:spLocks noChangeAspect="1" noChangeArrowheads="1"/>
          </p:cNvSpPr>
          <p:nvPr/>
        </p:nvSpPr>
        <p:spPr bwMode="auto">
          <a:xfrm rot="4777107">
            <a:off x="4651375" y="5254625"/>
            <a:ext cx="47625" cy="5397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8570" name="Oval 42"/>
          <p:cNvSpPr>
            <a:spLocks noChangeAspect="1" noChangeArrowheads="1"/>
          </p:cNvSpPr>
          <p:nvPr/>
        </p:nvSpPr>
        <p:spPr bwMode="auto">
          <a:xfrm rot="4777107">
            <a:off x="4346575" y="4873625"/>
            <a:ext cx="47625" cy="5397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8571" name="Oval 43"/>
          <p:cNvSpPr>
            <a:spLocks noChangeAspect="1" noChangeArrowheads="1"/>
          </p:cNvSpPr>
          <p:nvPr/>
        </p:nvSpPr>
        <p:spPr bwMode="auto">
          <a:xfrm rot="4777107">
            <a:off x="2817019" y="3736181"/>
            <a:ext cx="58738" cy="5397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8572" name="Oval 44"/>
          <p:cNvSpPr>
            <a:spLocks noChangeAspect="1" noChangeArrowheads="1"/>
          </p:cNvSpPr>
          <p:nvPr/>
        </p:nvSpPr>
        <p:spPr bwMode="auto">
          <a:xfrm rot="4777107">
            <a:off x="3713163" y="2776537"/>
            <a:ext cx="50800" cy="5397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8573" name="Oval 45"/>
          <p:cNvSpPr>
            <a:spLocks noChangeAspect="1" noChangeArrowheads="1"/>
          </p:cNvSpPr>
          <p:nvPr/>
        </p:nvSpPr>
        <p:spPr bwMode="auto">
          <a:xfrm rot="4777107">
            <a:off x="4356101" y="4364037"/>
            <a:ext cx="50800" cy="603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8574" name="Oval 46"/>
          <p:cNvSpPr>
            <a:spLocks noChangeAspect="1" noChangeArrowheads="1"/>
          </p:cNvSpPr>
          <p:nvPr/>
        </p:nvSpPr>
        <p:spPr bwMode="auto">
          <a:xfrm rot="4777107">
            <a:off x="2504282" y="3082131"/>
            <a:ext cx="58738" cy="6032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8575" name="Oval 47"/>
          <p:cNvSpPr>
            <a:spLocks noChangeAspect="1" noChangeArrowheads="1"/>
          </p:cNvSpPr>
          <p:nvPr/>
        </p:nvSpPr>
        <p:spPr bwMode="auto">
          <a:xfrm rot="4777107">
            <a:off x="3937794" y="5049044"/>
            <a:ext cx="55563" cy="603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8576" name="Oval 48"/>
          <p:cNvSpPr>
            <a:spLocks noChangeAspect="1" noChangeArrowheads="1"/>
          </p:cNvSpPr>
          <p:nvPr/>
        </p:nvSpPr>
        <p:spPr bwMode="auto">
          <a:xfrm rot="4777107">
            <a:off x="5303838" y="4756150"/>
            <a:ext cx="50800" cy="603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8578" name="Line 50"/>
          <p:cNvSpPr>
            <a:spLocks noChangeShapeType="1"/>
          </p:cNvSpPr>
          <p:nvPr/>
        </p:nvSpPr>
        <p:spPr bwMode="auto">
          <a:xfrm flipV="1">
            <a:off x="2286000" y="2362200"/>
            <a:ext cx="4038600" cy="2590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278579" name="Text Box 51"/>
          <p:cNvSpPr txBox="1">
            <a:spLocks noChangeArrowheads="1"/>
          </p:cNvSpPr>
          <p:nvPr/>
        </p:nvSpPr>
        <p:spPr bwMode="auto">
          <a:xfrm>
            <a:off x="6248400" y="3200400"/>
            <a:ext cx="2438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fol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>
                <a:schemeClr val="tx1"/>
              </a:buClr>
            </a:pPr>
            <a:endParaRPr lang="zh-CN" altLang="en-US" sz="2000">
              <a:ea typeface="宋体" panose="02010600030101010101" pitchFamily="2" charset="-122"/>
            </a:endParaRPr>
          </a:p>
        </p:txBody>
      </p:sp>
      <p:sp>
        <p:nvSpPr>
          <p:cNvPr id="278580" name="Text Box 52"/>
          <p:cNvSpPr txBox="1">
            <a:spLocks noChangeArrowheads="1"/>
          </p:cNvSpPr>
          <p:nvPr/>
        </p:nvSpPr>
        <p:spPr bwMode="auto">
          <a:xfrm>
            <a:off x="6400800" y="3352800"/>
            <a:ext cx="22098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fol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>
                <a:schemeClr val="tx1"/>
              </a:buClr>
            </a:pPr>
            <a:r>
              <a:rPr lang="en-US" altLang="zh-CN" sz="2000" dirty="0"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How would you classify this data?</a:t>
            </a:r>
          </a:p>
        </p:txBody>
      </p:sp>
      <p:sp>
        <p:nvSpPr>
          <p:cNvPr id="56" name="object 2"/>
          <p:cNvSpPr txBox="1">
            <a:spLocks/>
          </p:cNvSpPr>
          <p:nvPr/>
        </p:nvSpPr>
        <p:spPr>
          <a:xfrm>
            <a:off x="609600" y="228600"/>
            <a:ext cx="7467600" cy="47384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000" b="0" kern="1200" cap="sm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algn="ctr">
              <a:spcBef>
                <a:spcPts val="95"/>
              </a:spcBef>
            </a:pPr>
            <a:r>
              <a:rPr lang="en-US" b="1" spc="-5" dirty="0">
                <a:solidFill>
                  <a:srgbClr val="C00000"/>
                </a:solidFill>
              </a:rPr>
              <a:t>Support Vector Machine (SVM) </a:t>
            </a:r>
          </a:p>
        </p:txBody>
      </p:sp>
    </p:spTree>
    <p:extLst>
      <p:ext uri="{BB962C8B-B14F-4D97-AF65-F5344CB8AC3E}">
        <p14:creationId xmlns:p14="http://schemas.microsoft.com/office/powerpoint/2010/main" val="96937903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Date Placeholder 3"/>
          <p:cNvSpPr>
            <a:spLocks noGrp="1"/>
          </p:cNvSpPr>
          <p:nvPr>
            <p:ph type="dt" sz="half" idx="4294967295"/>
          </p:nvPr>
        </p:nvSpPr>
        <p:spPr/>
        <p:txBody>
          <a:bodyPr/>
          <a:lstStyle/>
          <a:p>
            <a:fld id="{D14FBDB7-91D8-4292-A255-4C9F2C8E3910}" type="datetime1">
              <a:rPr lang="zh-CN" altLang="en-US"/>
              <a:pPr/>
              <a:t>2021/10/11</a:t>
            </a:fld>
            <a:endParaRPr lang="en-US" altLang="zh-CN"/>
          </a:p>
        </p:txBody>
      </p:sp>
      <p:sp>
        <p:nvSpPr>
          <p:cNvPr id="54" name="Slide Number Placeholder 4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B8B90F44-AC85-4874-9214-300E319E8AD8}" type="slidenum">
              <a:rPr lang="zh-CN" altLang="en-US"/>
              <a:pPr/>
              <a:t>9</a:t>
            </a:fld>
            <a:endParaRPr lang="en-US" altLang="zh-CN"/>
          </a:p>
        </p:txBody>
      </p:sp>
      <p:sp>
        <p:nvSpPr>
          <p:cNvPr id="279562" name="Text Box 10"/>
          <p:cNvSpPr txBox="1">
            <a:spLocks noChangeArrowheads="1"/>
          </p:cNvSpPr>
          <p:nvPr/>
        </p:nvSpPr>
        <p:spPr bwMode="auto">
          <a:xfrm>
            <a:off x="838200" y="1905000"/>
            <a:ext cx="1905000" cy="854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buClr>
                <a:schemeClr val="tx1"/>
              </a:buClr>
            </a:pPr>
            <a:r>
              <a:rPr lang="en-US" altLang="zh-CN" sz="2000">
                <a:ea typeface="宋体" panose="02010600030101010101" pitchFamily="2" charset="-122"/>
              </a:rPr>
              <a:t>denotes +1</a:t>
            </a:r>
          </a:p>
          <a:p>
            <a:pPr algn="ctr">
              <a:spcBef>
                <a:spcPct val="50000"/>
              </a:spcBef>
              <a:buClr>
                <a:schemeClr val="tx1"/>
              </a:buClr>
            </a:pPr>
            <a:r>
              <a:rPr lang="en-US" altLang="zh-CN" sz="2000">
                <a:ea typeface="宋体" panose="02010600030101010101" pitchFamily="2" charset="-122"/>
              </a:rPr>
              <a:t>denotes -1</a:t>
            </a:r>
          </a:p>
        </p:txBody>
      </p:sp>
      <p:sp>
        <p:nvSpPr>
          <p:cNvPr id="279563" name="Oval 11"/>
          <p:cNvSpPr>
            <a:spLocks noChangeAspect="1" noChangeArrowheads="1"/>
          </p:cNvSpPr>
          <p:nvPr/>
        </p:nvSpPr>
        <p:spPr bwMode="auto">
          <a:xfrm rot="4777107">
            <a:off x="915194" y="2056606"/>
            <a:ext cx="58738" cy="6032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9564" name="Oval 12"/>
          <p:cNvSpPr>
            <a:spLocks noChangeAspect="1" noChangeArrowheads="1"/>
          </p:cNvSpPr>
          <p:nvPr/>
        </p:nvSpPr>
        <p:spPr bwMode="auto">
          <a:xfrm rot="5895381">
            <a:off x="915988" y="2513012"/>
            <a:ext cx="50800" cy="5397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9565" name="Line 13"/>
          <p:cNvSpPr>
            <a:spLocks noChangeShapeType="1"/>
          </p:cNvSpPr>
          <p:nvPr/>
        </p:nvSpPr>
        <p:spPr bwMode="auto">
          <a:xfrm>
            <a:off x="2590800" y="2209800"/>
            <a:ext cx="0" cy="3505200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79566" name="Line 14"/>
          <p:cNvSpPr>
            <a:spLocks noChangeShapeType="1"/>
          </p:cNvSpPr>
          <p:nvPr/>
        </p:nvSpPr>
        <p:spPr bwMode="auto">
          <a:xfrm flipV="1">
            <a:off x="2438400" y="5562600"/>
            <a:ext cx="3657600" cy="0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279567" name="Oval 15"/>
          <p:cNvSpPr>
            <a:spLocks noChangeAspect="1" noChangeArrowheads="1"/>
          </p:cNvSpPr>
          <p:nvPr/>
        </p:nvSpPr>
        <p:spPr bwMode="auto">
          <a:xfrm>
            <a:off x="3717925" y="5032375"/>
            <a:ext cx="60325" cy="476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9568" name="Oval 16"/>
          <p:cNvSpPr>
            <a:spLocks noChangeAspect="1" noChangeArrowheads="1"/>
          </p:cNvSpPr>
          <p:nvPr/>
        </p:nvSpPr>
        <p:spPr bwMode="auto">
          <a:xfrm>
            <a:off x="2486025" y="3903663"/>
            <a:ext cx="60325" cy="4762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9569" name="Oval 17"/>
          <p:cNvSpPr>
            <a:spLocks noChangeAspect="1" noChangeArrowheads="1"/>
          </p:cNvSpPr>
          <p:nvPr/>
        </p:nvSpPr>
        <p:spPr bwMode="auto">
          <a:xfrm>
            <a:off x="4340225" y="2814638"/>
            <a:ext cx="60325" cy="4762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9570" name="Oval 18"/>
          <p:cNvSpPr>
            <a:spLocks noChangeAspect="1" noChangeArrowheads="1"/>
          </p:cNvSpPr>
          <p:nvPr/>
        </p:nvSpPr>
        <p:spPr bwMode="auto">
          <a:xfrm>
            <a:off x="4403725" y="3635375"/>
            <a:ext cx="60325" cy="476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9571" name="Oval 19"/>
          <p:cNvSpPr>
            <a:spLocks noChangeAspect="1" noChangeArrowheads="1"/>
          </p:cNvSpPr>
          <p:nvPr/>
        </p:nvSpPr>
        <p:spPr bwMode="auto">
          <a:xfrm>
            <a:off x="3409950" y="2663825"/>
            <a:ext cx="60325" cy="508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9572" name="Oval 20"/>
          <p:cNvSpPr>
            <a:spLocks noChangeAspect="1" noChangeArrowheads="1"/>
          </p:cNvSpPr>
          <p:nvPr/>
        </p:nvSpPr>
        <p:spPr bwMode="auto">
          <a:xfrm>
            <a:off x="3886200" y="3733800"/>
            <a:ext cx="53975" cy="4762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9573" name="Oval 21"/>
          <p:cNvSpPr>
            <a:spLocks noChangeAspect="1" noChangeArrowheads="1"/>
          </p:cNvSpPr>
          <p:nvPr/>
        </p:nvSpPr>
        <p:spPr bwMode="auto">
          <a:xfrm>
            <a:off x="3048000" y="3124200"/>
            <a:ext cx="60325" cy="58738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9574" name="Oval 22"/>
          <p:cNvSpPr>
            <a:spLocks noChangeAspect="1" noChangeArrowheads="1"/>
          </p:cNvSpPr>
          <p:nvPr/>
        </p:nvSpPr>
        <p:spPr bwMode="auto">
          <a:xfrm>
            <a:off x="5105400" y="4114800"/>
            <a:ext cx="60325" cy="508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9575" name="Oval 23"/>
          <p:cNvSpPr>
            <a:spLocks noChangeAspect="1" noChangeArrowheads="1"/>
          </p:cNvSpPr>
          <p:nvPr/>
        </p:nvSpPr>
        <p:spPr bwMode="auto">
          <a:xfrm rot="-1118274">
            <a:off x="3887788" y="4443413"/>
            <a:ext cx="53975" cy="476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9576" name="Oval 24"/>
          <p:cNvSpPr>
            <a:spLocks noChangeAspect="1" noChangeArrowheads="1"/>
          </p:cNvSpPr>
          <p:nvPr/>
        </p:nvSpPr>
        <p:spPr bwMode="auto">
          <a:xfrm rot="-1118274">
            <a:off x="6003925" y="3228975"/>
            <a:ext cx="60325" cy="508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9577" name="Oval 25"/>
          <p:cNvSpPr>
            <a:spLocks noChangeAspect="1" noChangeArrowheads="1"/>
          </p:cNvSpPr>
          <p:nvPr/>
        </p:nvSpPr>
        <p:spPr bwMode="auto">
          <a:xfrm rot="-1118274">
            <a:off x="5295900" y="4545013"/>
            <a:ext cx="60325" cy="508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9578" name="Oval 26"/>
          <p:cNvSpPr>
            <a:spLocks noChangeAspect="1" noChangeArrowheads="1"/>
          </p:cNvSpPr>
          <p:nvPr/>
        </p:nvSpPr>
        <p:spPr bwMode="auto">
          <a:xfrm rot="-1118274">
            <a:off x="3124200" y="2667000"/>
            <a:ext cx="60325" cy="508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9579" name="Oval 27"/>
          <p:cNvSpPr>
            <a:spLocks noChangeAspect="1" noChangeArrowheads="1"/>
          </p:cNvSpPr>
          <p:nvPr/>
        </p:nvSpPr>
        <p:spPr bwMode="auto">
          <a:xfrm rot="-1118274">
            <a:off x="4711700" y="3584575"/>
            <a:ext cx="60325" cy="508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9580" name="Oval 28"/>
          <p:cNvSpPr>
            <a:spLocks noChangeAspect="1" noChangeArrowheads="1"/>
          </p:cNvSpPr>
          <p:nvPr/>
        </p:nvSpPr>
        <p:spPr bwMode="auto">
          <a:xfrm rot="-1118274">
            <a:off x="5867400" y="4495800"/>
            <a:ext cx="60325" cy="476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9581" name="Oval 29"/>
          <p:cNvSpPr>
            <a:spLocks noChangeAspect="1" noChangeArrowheads="1"/>
          </p:cNvSpPr>
          <p:nvPr/>
        </p:nvSpPr>
        <p:spPr bwMode="auto">
          <a:xfrm rot="-1118274">
            <a:off x="3114675" y="3640138"/>
            <a:ext cx="60325" cy="4762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9582" name="Oval 30"/>
          <p:cNvSpPr>
            <a:spLocks noChangeAspect="1" noChangeArrowheads="1"/>
          </p:cNvSpPr>
          <p:nvPr/>
        </p:nvSpPr>
        <p:spPr bwMode="auto">
          <a:xfrm rot="5895381">
            <a:off x="3867150" y="3057525"/>
            <a:ext cx="47625" cy="5397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9583" name="Oval 31"/>
          <p:cNvSpPr>
            <a:spLocks noChangeAspect="1" noChangeArrowheads="1"/>
          </p:cNvSpPr>
          <p:nvPr/>
        </p:nvSpPr>
        <p:spPr bwMode="auto">
          <a:xfrm rot="5895381">
            <a:off x="4136231" y="5242719"/>
            <a:ext cx="55563" cy="603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9584" name="Oval 32"/>
          <p:cNvSpPr>
            <a:spLocks noChangeAspect="1" noChangeArrowheads="1"/>
          </p:cNvSpPr>
          <p:nvPr/>
        </p:nvSpPr>
        <p:spPr bwMode="auto">
          <a:xfrm rot="5895381">
            <a:off x="3114675" y="4098925"/>
            <a:ext cx="47625" cy="6032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9585" name="Oval 33"/>
          <p:cNvSpPr>
            <a:spLocks noChangeAspect="1" noChangeArrowheads="1"/>
          </p:cNvSpPr>
          <p:nvPr/>
        </p:nvSpPr>
        <p:spPr bwMode="auto">
          <a:xfrm rot="5895381">
            <a:off x="4343400" y="2393950"/>
            <a:ext cx="47625" cy="5397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9586" name="Oval 34"/>
          <p:cNvSpPr>
            <a:spLocks noChangeAspect="1" noChangeArrowheads="1"/>
          </p:cNvSpPr>
          <p:nvPr/>
        </p:nvSpPr>
        <p:spPr bwMode="auto">
          <a:xfrm rot="5895381">
            <a:off x="5304632" y="4144169"/>
            <a:ext cx="58737" cy="603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9587" name="Oval 35"/>
          <p:cNvSpPr>
            <a:spLocks noChangeAspect="1" noChangeArrowheads="1"/>
          </p:cNvSpPr>
          <p:nvPr/>
        </p:nvSpPr>
        <p:spPr bwMode="auto">
          <a:xfrm rot="5895381">
            <a:off x="4370388" y="4079875"/>
            <a:ext cx="47625" cy="5397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9588" name="Oval 36"/>
          <p:cNvSpPr>
            <a:spLocks noChangeAspect="1" noChangeArrowheads="1"/>
          </p:cNvSpPr>
          <p:nvPr/>
        </p:nvSpPr>
        <p:spPr bwMode="auto">
          <a:xfrm rot="5895381">
            <a:off x="5619750" y="3365500"/>
            <a:ext cx="47625" cy="5397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9589" name="Oval 37"/>
          <p:cNvSpPr>
            <a:spLocks noChangeAspect="1" noChangeArrowheads="1"/>
          </p:cNvSpPr>
          <p:nvPr/>
        </p:nvSpPr>
        <p:spPr bwMode="auto">
          <a:xfrm rot="5895381">
            <a:off x="3087688" y="2346325"/>
            <a:ext cx="47625" cy="6032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9590" name="Oval 38"/>
          <p:cNvSpPr>
            <a:spLocks noChangeAspect="1" noChangeArrowheads="1"/>
          </p:cNvSpPr>
          <p:nvPr/>
        </p:nvSpPr>
        <p:spPr bwMode="auto">
          <a:xfrm rot="5895381">
            <a:off x="5260975" y="3273425"/>
            <a:ext cx="47625" cy="5397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9591" name="Oval 39"/>
          <p:cNvSpPr>
            <a:spLocks noChangeAspect="1" noChangeArrowheads="1"/>
          </p:cNvSpPr>
          <p:nvPr/>
        </p:nvSpPr>
        <p:spPr bwMode="auto">
          <a:xfrm rot="5895381">
            <a:off x="5117307" y="4718844"/>
            <a:ext cx="58737" cy="5397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9592" name="Oval 40"/>
          <p:cNvSpPr>
            <a:spLocks noChangeAspect="1" noChangeArrowheads="1"/>
          </p:cNvSpPr>
          <p:nvPr/>
        </p:nvSpPr>
        <p:spPr bwMode="auto">
          <a:xfrm rot="4777107">
            <a:off x="3498057" y="3534569"/>
            <a:ext cx="58737" cy="6032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9593" name="Oval 41"/>
          <p:cNvSpPr>
            <a:spLocks noChangeAspect="1" noChangeArrowheads="1"/>
          </p:cNvSpPr>
          <p:nvPr/>
        </p:nvSpPr>
        <p:spPr bwMode="auto">
          <a:xfrm rot="4777107">
            <a:off x="4651375" y="5254625"/>
            <a:ext cx="47625" cy="5397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9594" name="Oval 42"/>
          <p:cNvSpPr>
            <a:spLocks noChangeAspect="1" noChangeArrowheads="1"/>
          </p:cNvSpPr>
          <p:nvPr/>
        </p:nvSpPr>
        <p:spPr bwMode="auto">
          <a:xfrm rot="4777107">
            <a:off x="4346575" y="4873625"/>
            <a:ext cx="47625" cy="5397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9595" name="Oval 43"/>
          <p:cNvSpPr>
            <a:spLocks noChangeAspect="1" noChangeArrowheads="1"/>
          </p:cNvSpPr>
          <p:nvPr/>
        </p:nvSpPr>
        <p:spPr bwMode="auto">
          <a:xfrm rot="4777107">
            <a:off x="2817019" y="3736181"/>
            <a:ext cx="58738" cy="5397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9596" name="Oval 44"/>
          <p:cNvSpPr>
            <a:spLocks noChangeAspect="1" noChangeArrowheads="1"/>
          </p:cNvSpPr>
          <p:nvPr/>
        </p:nvSpPr>
        <p:spPr bwMode="auto">
          <a:xfrm rot="4777107">
            <a:off x="3713163" y="2776537"/>
            <a:ext cx="50800" cy="5397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9597" name="Oval 45"/>
          <p:cNvSpPr>
            <a:spLocks noChangeAspect="1" noChangeArrowheads="1"/>
          </p:cNvSpPr>
          <p:nvPr/>
        </p:nvSpPr>
        <p:spPr bwMode="auto">
          <a:xfrm rot="4777107">
            <a:off x="4356101" y="4364037"/>
            <a:ext cx="50800" cy="603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9598" name="Oval 46"/>
          <p:cNvSpPr>
            <a:spLocks noChangeAspect="1" noChangeArrowheads="1"/>
          </p:cNvSpPr>
          <p:nvPr/>
        </p:nvSpPr>
        <p:spPr bwMode="auto">
          <a:xfrm rot="4777107">
            <a:off x="2504282" y="3082131"/>
            <a:ext cx="58738" cy="6032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9599" name="Oval 47"/>
          <p:cNvSpPr>
            <a:spLocks noChangeAspect="1" noChangeArrowheads="1"/>
          </p:cNvSpPr>
          <p:nvPr/>
        </p:nvSpPr>
        <p:spPr bwMode="auto">
          <a:xfrm rot="4777107">
            <a:off x="3937794" y="5049044"/>
            <a:ext cx="55563" cy="603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9600" name="Oval 48"/>
          <p:cNvSpPr>
            <a:spLocks noChangeAspect="1" noChangeArrowheads="1"/>
          </p:cNvSpPr>
          <p:nvPr/>
        </p:nvSpPr>
        <p:spPr bwMode="auto">
          <a:xfrm rot="4777107">
            <a:off x="5303838" y="4756150"/>
            <a:ext cx="50800" cy="603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9602" name="Line 50"/>
          <p:cNvSpPr>
            <a:spLocks noChangeShapeType="1"/>
          </p:cNvSpPr>
          <p:nvPr/>
        </p:nvSpPr>
        <p:spPr bwMode="auto">
          <a:xfrm flipV="1">
            <a:off x="3429000" y="1676400"/>
            <a:ext cx="1447800" cy="4038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279603" name="Text Box 51"/>
          <p:cNvSpPr txBox="1">
            <a:spLocks noChangeArrowheads="1"/>
          </p:cNvSpPr>
          <p:nvPr/>
        </p:nvSpPr>
        <p:spPr bwMode="auto">
          <a:xfrm>
            <a:off x="6248400" y="3200400"/>
            <a:ext cx="2438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fol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>
                <a:schemeClr val="tx1"/>
              </a:buClr>
            </a:pPr>
            <a:endParaRPr lang="zh-CN" altLang="en-US" sz="2000">
              <a:ea typeface="宋体" panose="02010600030101010101" pitchFamily="2" charset="-122"/>
            </a:endParaRPr>
          </a:p>
        </p:txBody>
      </p:sp>
      <p:sp>
        <p:nvSpPr>
          <p:cNvPr id="279604" name="Text Box 52"/>
          <p:cNvSpPr txBox="1">
            <a:spLocks noChangeArrowheads="1"/>
          </p:cNvSpPr>
          <p:nvPr/>
        </p:nvSpPr>
        <p:spPr bwMode="auto">
          <a:xfrm>
            <a:off x="6400800" y="3352800"/>
            <a:ext cx="22098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fol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>
                <a:schemeClr val="tx1"/>
              </a:buClr>
            </a:pPr>
            <a:r>
              <a:rPr lang="en-US" altLang="zh-CN" sz="2000" dirty="0"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How would you classify this data?</a:t>
            </a:r>
          </a:p>
        </p:txBody>
      </p:sp>
      <p:sp>
        <p:nvSpPr>
          <p:cNvPr id="56" name="object 2"/>
          <p:cNvSpPr txBox="1">
            <a:spLocks/>
          </p:cNvSpPr>
          <p:nvPr/>
        </p:nvSpPr>
        <p:spPr>
          <a:xfrm>
            <a:off x="609600" y="228600"/>
            <a:ext cx="7467600" cy="47384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000" b="0" kern="1200" cap="sm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algn="ctr">
              <a:spcBef>
                <a:spcPts val="95"/>
              </a:spcBef>
            </a:pPr>
            <a:r>
              <a:rPr lang="en-US" b="1" spc="-5" dirty="0">
                <a:solidFill>
                  <a:srgbClr val="C00000"/>
                </a:solidFill>
              </a:rPr>
              <a:t>Support Vector Machine (SVM) </a:t>
            </a:r>
          </a:p>
        </p:txBody>
      </p:sp>
    </p:spTree>
    <p:extLst>
      <p:ext uri="{BB962C8B-B14F-4D97-AF65-F5344CB8AC3E}">
        <p14:creationId xmlns:p14="http://schemas.microsoft.com/office/powerpoint/2010/main" val="1183186722"/>
      </p:ext>
    </p:extLst>
  </p:cSld>
  <p:clrMapOvr>
    <a:masterClrMapping/>
  </p:clrMapOvr>
  <p:transition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el">
  <a:themeElements>
    <a:clrScheme name="Oriel">
      <a:dk1>
        <a:sysClr val="windowText" lastClr="000000"/>
      </a:dk1>
      <a:lt1>
        <a:sysClr val="window" lastClr="FFFFFF"/>
      </a:lt1>
      <a:dk2>
        <a:srgbClr val="575F6D"/>
      </a:dk2>
      <a:lt2>
        <a:srgbClr val="FFF39D"/>
      </a:lt2>
      <a:accent1>
        <a:srgbClr val="FE8637"/>
      </a:accent1>
      <a:accent2>
        <a:srgbClr val="7598D9"/>
      </a:accent2>
      <a:accent3>
        <a:srgbClr val="B32C16"/>
      </a:accent3>
      <a:accent4>
        <a:srgbClr val="F5CD2D"/>
      </a:accent4>
      <a:accent5>
        <a:srgbClr val="AEBAD5"/>
      </a:accent5>
      <a:accent6>
        <a:srgbClr val="777C84"/>
      </a:accent6>
      <a:hlink>
        <a:srgbClr val="D2611C"/>
      </a:hlink>
      <a:folHlink>
        <a:srgbClr val="3B435B"/>
      </a:folHlink>
    </a:clrScheme>
    <a:fontScheme name="Oriel">
      <a:majorFont>
        <a:latin typeface="Century Schoolbook"/>
        <a:ea typeface=""/>
        <a:cs typeface=""/>
        <a:font script="Jpan" typeface="ＭＳ Ｐ明朝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Schoolbook"/>
        <a:ea typeface=""/>
        <a:cs typeface=""/>
        <a:font script="Jpan" typeface="ＭＳ Ｐ明朝"/>
        <a:font script="Hang" typeface="휴먼매직체"/>
        <a:font script="Hans" typeface="宋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iel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60000"/>
              </a:schemeClr>
            </a:gs>
            <a:gs pos="30000">
              <a:schemeClr val="phClr">
                <a:tint val="38000"/>
                <a:satMod val="260000"/>
              </a:schemeClr>
            </a:gs>
            <a:gs pos="75000">
              <a:schemeClr val="phClr">
                <a:tint val="55000"/>
                <a:satMod val="255000"/>
              </a:schemeClr>
            </a:gs>
            <a:gs pos="100000">
              <a:schemeClr val="phClr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gradFill rotWithShape="1">
          <a:gsLst>
            <a:gs pos="0">
              <a:schemeClr val="phClr">
                <a:shade val="63000"/>
                <a:satMod val="165000"/>
              </a:schemeClr>
            </a:gs>
            <a:gs pos="30000">
              <a:schemeClr val="phClr">
                <a:shade val="58000"/>
                <a:satMod val="165000"/>
              </a:schemeClr>
            </a:gs>
            <a:gs pos="75000">
              <a:schemeClr val="phClr">
                <a:shade val="30000"/>
                <a:satMod val="175000"/>
              </a:schemeClr>
            </a:gs>
            <a:gs pos="100000">
              <a:schemeClr val="phClr"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</a:fillStyleLst>
      <a:lnStyleLst>
        <a:ln w="12700" cap="flat" cmpd="sng" algn="ctr">
          <a:solidFill>
            <a:schemeClr val="phClr">
              <a:shade val="70000"/>
              <a:satMod val="15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bevelT w="47625" h="69850"/>
            <a:contourClr>
              <a:schemeClr val="lt1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8000"/>
                <a:satMod val="125000"/>
              </a:schemeClr>
            </a:gs>
            <a:gs pos="40000">
              <a:schemeClr val="phClr">
                <a:tint val="90000"/>
                <a:shade val="90000"/>
                <a:satMod val="120000"/>
              </a:schemeClr>
            </a:gs>
            <a:gs pos="100000">
              <a:schemeClr val="phClr">
                <a:tint val="5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80000"/>
              </a:schemeClr>
              <a:schemeClr val="phClr">
                <a:tint val="91000"/>
              </a:schemeClr>
            </a:duotone>
          </a:blip>
          <a:tile tx="0" ty="0" sx="40000" sy="50000" flip="y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6D5CACCCA6A2F4B826633AF63C01814" ma:contentTypeVersion="4" ma:contentTypeDescription="Create a new document." ma:contentTypeScope="" ma:versionID="39b57c08188997e0595fa070e682dae2">
  <xsd:schema xmlns:xsd="http://www.w3.org/2001/XMLSchema" xmlns:xs="http://www.w3.org/2001/XMLSchema" xmlns:p="http://schemas.microsoft.com/office/2006/metadata/properties" xmlns:ns2="aa8502c3-c2ce-4a7c-b654-b20deb31b3a4" targetNamespace="http://schemas.microsoft.com/office/2006/metadata/properties" ma:root="true" ma:fieldsID="9abee85fb150d4124e3837f8663e840f" ns2:_="">
    <xsd:import namespace="aa8502c3-c2ce-4a7c-b654-b20deb31b3a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a8502c3-c2ce-4a7c-b654-b20deb31b3a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DC9E2ADE-2031-49B1-BEC9-4EB0B81260A5}"/>
</file>

<file path=customXml/itemProps2.xml><?xml version="1.0" encoding="utf-8"?>
<ds:datastoreItem xmlns:ds="http://schemas.openxmlformats.org/officeDocument/2006/customXml" ds:itemID="{0CCE1609-2479-4537-B605-C2156D4EF142}"/>
</file>

<file path=customXml/itemProps3.xml><?xml version="1.0" encoding="utf-8"?>
<ds:datastoreItem xmlns:ds="http://schemas.openxmlformats.org/officeDocument/2006/customXml" ds:itemID="{34953F17-A0E6-4F50-A284-E8582A3A0F44}"/>
</file>

<file path=docProps/app.xml><?xml version="1.0" encoding="utf-8"?>
<Properties xmlns="http://schemas.openxmlformats.org/officeDocument/2006/extended-properties" xmlns:vt="http://schemas.openxmlformats.org/officeDocument/2006/docPropsVTypes">
  <Template>Solstice</Template>
  <TotalTime>25539</TotalTime>
  <Words>1135</Words>
  <Application>Microsoft Office PowerPoint</Application>
  <PresentationFormat>On-screen Show (4:3)</PresentationFormat>
  <Paragraphs>187</Paragraphs>
  <Slides>37</Slides>
  <Notes>7</Notes>
  <HiddenSlides>0</HiddenSlides>
  <MMClips>1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6" baseType="lpstr">
      <vt:lpstr>Arial</vt:lpstr>
      <vt:lpstr>Calibri</vt:lpstr>
      <vt:lpstr>Century Schoolbook</vt:lpstr>
      <vt:lpstr>Lato</vt:lpstr>
      <vt:lpstr>roboto</vt:lpstr>
      <vt:lpstr>Wingdings</vt:lpstr>
      <vt:lpstr>Wingdings 2</vt:lpstr>
      <vt:lpstr>Oriel</vt:lpstr>
      <vt:lpstr>Equation</vt:lpstr>
      <vt:lpstr>19CSE305: MACHINE LEARNING  </vt:lpstr>
      <vt:lpstr>Support Vector Machines(SVM)  </vt:lpstr>
      <vt:lpstr>PowerPoint Presentation</vt:lpstr>
      <vt:lpstr> Contd…  </vt:lpstr>
      <vt:lpstr>If it is just a line, why do we talk about a linear model?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Support Vector Classifier</vt:lpstr>
      <vt:lpstr>Soft Margin</vt:lpstr>
      <vt:lpstr>Soft Margin</vt:lpstr>
      <vt:lpstr>Support Vectors</vt:lpstr>
      <vt:lpstr>Support Vector Classifier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Support Vector Machines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19CSE202  Database Management Systems  (DBMS)</dc:title>
  <dc:creator>USER</dc:creator>
  <cp:lastModifiedBy>Selvi C (CSE)</cp:lastModifiedBy>
  <cp:revision>510</cp:revision>
  <dcterms:created xsi:type="dcterms:W3CDTF">2006-08-16T00:00:00Z</dcterms:created>
  <dcterms:modified xsi:type="dcterms:W3CDTF">2021-10-11T01:31:03Z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0x01010016D5CACCCA6A2F4B826633AF63C01814</vt:lpwstr>
  </property>
</Properties>
</file>